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8229600" cx="14630400"/>
  <p:notesSz cx="8229600" cy="14630400"/>
  <p:embeddedFontLst>
    <p:embeddedFont>
      <p:font typeface="Roboto"/>
      <p:regular r:id="rId34"/>
      <p:bold r:id="rId35"/>
      <p:italic r:id="rId36"/>
      <p:boldItalic r:id="rId37"/>
    </p:embeddedFont>
    <p:embeddedFont>
      <p:font typeface="Mukta"/>
      <p:regular r:id="rId38"/>
      <p:bold r:id="rId39"/>
    </p:embeddedFont>
    <p:embeddedFont>
      <p:font typeface="Poppins"/>
      <p:regular r:id="rId40"/>
      <p:bold r:id="rId41"/>
      <p:italic r:id="rId42"/>
      <p:boldItalic r:id="rId43"/>
    </p:embeddedFont>
    <p:embeddedFont>
      <p:font typeface="Prompt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592">
          <p15:clr>
            <a:srgbClr val="000000"/>
          </p15:clr>
        </p15:guide>
        <p15:guide id="2" pos="4608">
          <p15:clr>
            <a:srgbClr val="000000"/>
          </p15:clr>
        </p15:guide>
      </p15:sldGuideLst>
    </p:ext>
    <p:ext uri="GoogleSlidesCustomDataVersion2">
      <go:slidesCustomData xmlns:go="http://customooxmlschemas.google.com/" r:id="rId48" roundtripDataSignature="AMtx7mjnToUor6/zaQwPLMZo8JXJbw5B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592" orient="horz"/>
        <p:guide pos="460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regular.fntdata"/><Relationship Id="rId20" Type="http://schemas.openxmlformats.org/officeDocument/2006/relationships/slide" Target="slides/slide15.xml"/><Relationship Id="rId42" Type="http://schemas.openxmlformats.org/officeDocument/2006/relationships/font" Target="fonts/Poppins-italic.fntdata"/><Relationship Id="rId41" Type="http://schemas.openxmlformats.org/officeDocument/2006/relationships/font" Target="fonts/Poppins-bold.fntdata"/><Relationship Id="rId22" Type="http://schemas.openxmlformats.org/officeDocument/2006/relationships/slide" Target="slides/slide17.xml"/><Relationship Id="rId44" Type="http://schemas.openxmlformats.org/officeDocument/2006/relationships/font" Target="fonts/Prompt-regular.fntdata"/><Relationship Id="rId21" Type="http://schemas.openxmlformats.org/officeDocument/2006/relationships/slide" Target="slides/slide16.xml"/><Relationship Id="rId43" Type="http://schemas.openxmlformats.org/officeDocument/2006/relationships/font" Target="fonts/Poppins-boldItalic.fntdata"/><Relationship Id="rId24" Type="http://schemas.openxmlformats.org/officeDocument/2006/relationships/slide" Target="slides/slide19.xml"/><Relationship Id="rId46" Type="http://schemas.openxmlformats.org/officeDocument/2006/relationships/font" Target="fonts/Prompt-italic.fntdata"/><Relationship Id="rId23" Type="http://schemas.openxmlformats.org/officeDocument/2006/relationships/slide" Target="slides/slide18.xml"/><Relationship Id="rId45" Type="http://schemas.openxmlformats.org/officeDocument/2006/relationships/font" Target="fonts/Promp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customschemas.google.com/relationships/presentationmetadata" Target="metadata"/><Relationship Id="rId25" Type="http://schemas.openxmlformats.org/officeDocument/2006/relationships/slide" Target="slides/slide20.xml"/><Relationship Id="rId47" Type="http://schemas.openxmlformats.org/officeDocument/2006/relationships/font" Target="fonts/Prompt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bold.fntdata"/><Relationship Id="rId12" Type="http://schemas.openxmlformats.org/officeDocument/2006/relationships/slide" Target="slides/slide7.xml"/><Relationship Id="rId34" Type="http://schemas.openxmlformats.org/officeDocument/2006/relationships/font" Target="fonts/Robot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-italic.fntdata"/><Relationship Id="rId17" Type="http://schemas.openxmlformats.org/officeDocument/2006/relationships/slide" Target="slides/slide12.xml"/><Relationship Id="rId39" Type="http://schemas.openxmlformats.org/officeDocument/2006/relationships/font" Target="fonts/Mukta-bold.fntdata"/><Relationship Id="rId16" Type="http://schemas.openxmlformats.org/officeDocument/2006/relationships/slide" Target="slides/slide11.xml"/><Relationship Id="rId38" Type="http://schemas.openxmlformats.org/officeDocument/2006/relationships/font" Target="fonts/Mukta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565525" cy="731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660900" y="0"/>
            <a:ext cx="3567113" cy="731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3896975"/>
            <a:ext cx="3565525" cy="730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1:notes"/>
          <p:cNvSpPr txBox="1"/>
          <p:nvPr>
            <p:ph idx="1" type="body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:notes"/>
          <p:cNvSpPr txBox="1"/>
          <p:nvPr>
            <p:ph idx="12" type="sldNum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0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10:notes"/>
          <p:cNvSpPr txBox="1"/>
          <p:nvPr>
            <p:ph idx="1" type="body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0:notes"/>
          <p:cNvSpPr txBox="1"/>
          <p:nvPr>
            <p:ph idx="12" type="sldNum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11:notes"/>
          <p:cNvSpPr txBox="1"/>
          <p:nvPr>
            <p:ph idx="1" type="body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1:notes"/>
          <p:cNvSpPr txBox="1"/>
          <p:nvPr>
            <p:ph idx="12" type="sldNum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2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12:notes"/>
          <p:cNvSpPr txBox="1"/>
          <p:nvPr>
            <p:ph idx="1" type="body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2:notes"/>
          <p:cNvSpPr txBox="1"/>
          <p:nvPr>
            <p:ph idx="12" type="sldNum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3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13:notes"/>
          <p:cNvSpPr txBox="1"/>
          <p:nvPr>
            <p:ph idx="1" type="body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3:notes"/>
          <p:cNvSpPr txBox="1"/>
          <p:nvPr>
            <p:ph idx="12" type="sldNum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4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14:notes"/>
          <p:cNvSpPr txBox="1"/>
          <p:nvPr>
            <p:ph idx="1" type="body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4:notes"/>
          <p:cNvSpPr txBox="1"/>
          <p:nvPr>
            <p:ph idx="12" type="sldNum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5:notes"/>
          <p:cNvSpPr txBox="1"/>
          <p:nvPr>
            <p:ph idx="1" type="body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5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6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p16:notes"/>
          <p:cNvSpPr txBox="1"/>
          <p:nvPr>
            <p:ph idx="1" type="body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6:notes"/>
          <p:cNvSpPr txBox="1"/>
          <p:nvPr>
            <p:ph idx="12" type="sldNum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7:notes"/>
          <p:cNvSpPr txBox="1"/>
          <p:nvPr>
            <p:ph idx="1" type="body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7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8:notes"/>
          <p:cNvSpPr txBox="1"/>
          <p:nvPr>
            <p:ph idx="1" type="body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8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9:notes"/>
          <p:cNvSpPr txBox="1"/>
          <p:nvPr>
            <p:ph idx="1" type="body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19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2:notes"/>
          <p:cNvSpPr txBox="1"/>
          <p:nvPr>
            <p:ph idx="1" type="body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2:notes"/>
          <p:cNvSpPr txBox="1"/>
          <p:nvPr>
            <p:ph idx="12" type="sldNum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0:notes"/>
          <p:cNvSpPr txBox="1"/>
          <p:nvPr>
            <p:ph idx="1" type="body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0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1:notes"/>
          <p:cNvSpPr txBox="1"/>
          <p:nvPr>
            <p:ph idx="1" type="body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1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2:notes"/>
          <p:cNvSpPr txBox="1"/>
          <p:nvPr>
            <p:ph idx="1" type="body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2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3:notes"/>
          <p:cNvSpPr txBox="1"/>
          <p:nvPr>
            <p:ph idx="1" type="body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3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4:notes"/>
          <p:cNvSpPr txBox="1"/>
          <p:nvPr>
            <p:ph idx="1" type="body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4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5:notes"/>
          <p:cNvSpPr txBox="1"/>
          <p:nvPr>
            <p:ph idx="1" type="body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5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6:notes"/>
          <p:cNvSpPr txBox="1"/>
          <p:nvPr>
            <p:ph idx="1" type="body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26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7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p27:notes"/>
          <p:cNvSpPr txBox="1"/>
          <p:nvPr>
            <p:ph idx="1" type="body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7:notes"/>
          <p:cNvSpPr txBox="1"/>
          <p:nvPr>
            <p:ph idx="12" type="sldNum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8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p28:notes"/>
          <p:cNvSpPr txBox="1"/>
          <p:nvPr>
            <p:ph idx="1" type="body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28:notes"/>
          <p:cNvSpPr txBox="1"/>
          <p:nvPr>
            <p:ph idx="12" type="sldNum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3:notes"/>
          <p:cNvSpPr txBox="1"/>
          <p:nvPr>
            <p:ph idx="1" type="body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3:notes"/>
          <p:cNvSpPr txBox="1"/>
          <p:nvPr>
            <p:ph idx="12" type="sldNum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4:notes"/>
          <p:cNvSpPr txBox="1"/>
          <p:nvPr>
            <p:ph idx="1" type="body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4:notes"/>
          <p:cNvSpPr txBox="1"/>
          <p:nvPr>
            <p:ph idx="12" type="sldNum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5:notes"/>
          <p:cNvSpPr txBox="1"/>
          <p:nvPr>
            <p:ph idx="1" type="body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5:notes"/>
          <p:cNvSpPr txBox="1"/>
          <p:nvPr>
            <p:ph idx="12" type="sldNum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6:notes"/>
          <p:cNvSpPr txBox="1"/>
          <p:nvPr>
            <p:ph idx="1" type="body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6:notes"/>
          <p:cNvSpPr txBox="1"/>
          <p:nvPr>
            <p:ph idx="12" type="sldNum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7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7:notes"/>
          <p:cNvSpPr txBox="1"/>
          <p:nvPr>
            <p:ph idx="1" type="body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7:notes"/>
          <p:cNvSpPr txBox="1"/>
          <p:nvPr>
            <p:ph idx="12" type="sldNum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8:notes"/>
          <p:cNvSpPr txBox="1"/>
          <p:nvPr>
            <p:ph idx="1" type="body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8:notes"/>
          <p:cNvSpPr txBox="1"/>
          <p:nvPr>
            <p:ph idx="12" type="sldNum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9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9:notes"/>
          <p:cNvSpPr txBox="1"/>
          <p:nvPr>
            <p:ph idx="1" type="body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9:notes"/>
          <p:cNvSpPr txBox="1"/>
          <p:nvPr>
            <p:ph idx="12" type="sldNum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3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3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3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3 master">
  <p:cSld name="Slide 13 mast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1" name="Google Shape;51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4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3" name="Google Shape;53;p4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4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8" name="Google Shape;58;p4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0" name="Google Shape;6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4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2" name="Google Shape;62;p4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1"/>
          <p:cNvSpPr/>
          <p:nvPr/>
        </p:nvSpPr>
        <p:spPr>
          <a:xfrm>
            <a:off x="0" y="0"/>
            <a:ext cx="14630400" cy="8232934"/>
          </a:xfrm>
          <a:prstGeom prst="rect">
            <a:avLst/>
          </a:prstGeom>
          <a:solidFill>
            <a:srgbClr val="0B0C2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3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3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3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3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3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3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3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2 master">
  <p:cSld name="Slide 12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3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3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3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3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Relationship Id="rId5" Type="http://schemas.openxmlformats.org/officeDocument/2006/relationships/image" Target="../media/image37.png"/><Relationship Id="rId6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Relationship Id="rId5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Relationship Id="rId6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jpg"/><Relationship Id="rId4" Type="http://schemas.openxmlformats.org/officeDocument/2006/relationships/image" Target="../media/image4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jpg"/><Relationship Id="rId4" Type="http://schemas.openxmlformats.org/officeDocument/2006/relationships/image" Target="../media/image33.jpg"/><Relationship Id="rId5" Type="http://schemas.openxmlformats.org/officeDocument/2006/relationships/image" Target="../media/image4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jpg"/><Relationship Id="rId4" Type="http://schemas.openxmlformats.org/officeDocument/2006/relationships/image" Target="../media/image4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.png"/><Relationship Id="rId4" Type="http://schemas.openxmlformats.org/officeDocument/2006/relationships/image" Target="../media/image44.png"/><Relationship Id="rId5" Type="http://schemas.openxmlformats.org/officeDocument/2006/relationships/image" Target="../media/image51.png"/><Relationship Id="rId6" Type="http://schemas.openxmlformats.org/officeDocument/2006/relationships/image" Target="../media/image42.png"/><Relationship Id="rId7" Type="http://schemas.openxmlformats.org/officeDocument/2006/relationships/image" Target="../media/image17.png"/><Relationship Id="rId8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8" name="Google Shape;6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9" name="Google Shape;6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52729" y="2167652"/>
            <a:ext cx="4868942" cy="389429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"/>
          <p:cNvSpPr/>
          <p:nvPr/>
        </p:nvSpPr>
        <p:spPr>
          <a:xfrm>
            <a:off x="502086" y="669965"/>
            <a:ext cx="8375214" cy="28389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950" u="none" cap="none" strike="noStrike">
                <a:solidFill>
                  <a:srgbClr val="C6BFEE"/>
                </a:solidFill>
                <a:latin typeface="Prompt"/>
                <a:ea typeface="Prompt"/>
                <a:cs typeface="Prompt"/>
                <a:sym typeface="Prompt"/>
              </a:rPr>
              <a:t>P437: Predicting Term Deposit Subscriptions</a:t>
            </a:r>
            <a:endParaRPr/>
          </a:p>
          <a:p>
            <a:pPr indent="0" lvl="0" marL="0" marR="0" rtl="0" algn="l">
              <a:lnSpc>
                <a:spcPct val="1693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C6BFEE"/>
                </a:solidFill>
                <a:latin typeface="Prompt"/>
                <a:ea typeface="Prompt"/>
                <a:cs typeface="Prompt"/>
                <a:sym typeface="Prompt"/>
              </a:rPr>
              <a:t>(Domain - Banking)</a:t>
            </a:r>
            <a:endParaRPr b="0" i="0" sz="4400" u="none" cap="none" strike="noStrike">
              <a:solidFill>
                <a:srgbClr val="C6BFEE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0" lvl="0" marL="0" marR="0" rtl="0" algn="l">
              <a:lnSpc>
                <a:spcPct val="125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"/>
          <p:cNvSpPr/>
          <p:nvPr/>
        </p:nvSpPr>
        <p:spPr>
          <a:xfrm>
            <a:off x="864037" y="4574500"/>
            <a:ext cx="7415927" cy="1580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"/>
              <a:buNone/>
            </a:pPr>
            <a:r>
              <a:rPr b="1" i="0" lang="en-US" sz="19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This presentation outlines a comprehensive Exploratory Data Analysis (EDA) of a bank marketing dataset. The goal is to develop a predictive model that can classify whether a customer will subscribe to a term deposit based on various factors.</a:t>
            </a:r>
            <a:endParaRPr b="1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"/>
          <p:cNvSpPr txBox="1"/>
          <p:nvPr/>
        </p:nvSpPr>
        <p:spPr>
          <a:xfrm>
            <a:off x="12782550" y="7816334"/>
            <a:ext cx="18478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0"/>
          <p:cNvSpPr/>
          <p:nvPr/>
        </p:nvSpPr>
        <p:spPr>
          <a:xfrm>
            <a:off x="1321356" y="2069782"/>
            <a:ext cx="11492389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4300"/>
              <a:buFont typeface="Prompt"/>
              <a:buNone/>
            </a:pPr>
            <a:r>
              <a:rPr lang="en-US" sz="4300">
                <a:solidFill>
                  <a:srgbClr val="C6BFEE"/>
                </a:solidFill>
                <a:latin typeface="Prompt"/>
                <a:ea typeface="Prompt"/>
                <a:cs typeface="Prompt"/>
                <a:sym typeface="Prompt"/>
              </a:rPr>
              <a:t>Data Visualization and Correlation Analysis</a:t>
            </a:r>
            <a:endParaRPr sz="4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0"/>
          <p:cNvSpPr/>
          <p:nvPr/>
        </p:nvSpPr>
        <p:spPr>
          <a:xfrm>
            <a:off x="1321356" y="3372683"/>
            <a:ext cx="274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2150"/>
              <a:buFont typeface="Prompt"/>
              <a:buNone/>
            </a:pPr>
            <a:r>
              <a:rPr lang="en-US" sz="2150">
                <a:solidFill>
                  <a:srgbClr val="C6BFEE"/>
                </a:solidFill>
                <a:latin typeface="Prompt"/>
                <a:ea typeface="Prompt"/>
                <a:cs typeface="Prompt"/>
                <a:sym typeface="Prompt"/>
              </a:rPr>
              <a:t>Target Distribution</a:t>
            </a:r>
            <a:endParaRPr sz="2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0"/>
          <p:cNvSpPr/>
          <p:nvPr/>
        </p:nvSpPr>
        <p:spPr>
          <a:xfrm>
            <a:off x="1321356" y="3962400"/>
            <a:ext cx="5692735" cy="1580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"/>
              <a:buNone/>
            </a:pPr>
            <a:r>
              <a:rPr b="1" lang="en-US" sz="1900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The target variable was highly imbalanced, with approximately 88% of customers not subscribing and 12% subscribing to a term deposit. A count plot effectively visualized this distribution.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0"/>
          <p:cNvSpPr/>
          <p:nvPr/>
        </p:nvSpPr>
        <p:spPr>
          <a:xfrm>
            <a:off x="7623929" y="3372683"/>
            <a:ext cx="274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2150"/>
              <a:buFont typeface="Prompt"/>
              <a:buNone/>
            </a:pPr>
            <a:r>
              <a:rPr lang="en-US" sz="2150">
                <a:solidFill>
                  <a:srgbClr val="C6BFEE"/>
                </a:solidFill>
                <a:latin typeface="Prompt"/>
                <a:ea typeface="Prompt"/>
                <a:cs typeface="Prompt"/>
                <a:sym typeface="Prompt"/>
              </a:rPr>
              <a:t>Correlation Insights</a:t>
            </a:r>
            <a:endParaRPr sz="2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0"/>
          <p:cNvSpPr/>
          <p:nvPr/>
        </p:nvSpPr>
        <p:spPr>
          <a:xfrm>
            <a:off x="7623929" y="3962400"/>
            <a:ext cx="5692735" cy="1975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"/>
              <a:buNone/>
            </a:pPr>
            <a:r>
              <a:rPr b="1" lang="en-US" sz="1900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Strong correlations were observed between </a:t>
            </a:r>
            <a:r>
              <a:rPr b="1" i="1" lang="en-US" sz="1900">
                <a:solidFill>
                  <a:srgbClr val="CCCCFF"/>
                </a:solidFill>
                <a:latin typeface="Mukta"/>
                <a:ea typeface="Mukta"/>
                <a:cs typeface="Mukta"/>
                <a:sym typeface="Mukta"/>
              </a:rPr>
              <a:t>duration, nr\_employed,  </a:t>
            </a:r>
            <a:r>
              <a:rPr b="1" lang="en-US" sz="1900">
                <a:solidFill>
                  <a:srgbClr val="CCCCFF"/>
                </a:solidFill>
                <a:latin typeface="Mukta"/>
                <a:ea typeface="Mukta"/>
                <a:cs typeface="Mukta"/>
                <a:sym typeface="Mukta"/>
              </a:rPr>
              <a:t>and </a:t>
            </a:r>
            <a:r>
              <a:rPr b="1" i="1" lang="en-US" sz="1900">
                <a:solidFill>
                  <a:srgbClr val="CCCCFF"/>
                </a:solidFill>
                <a:latin typeface="Mukta"/>
                <a:ea typeface="Mukta"/>
                <a:cs typeface="Mukta"/>
                <a:sym typeface="Mukta"/>
              </a:rPr>
              <a:t>euribor3m </a:t>
            </a:r>
            <a:r>
              <a:rPr b="1" i="1" lang="en-US" sz="1900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  </a:t>
            </a:r>
            <a:r>
              <a:rPr b="1" lang="en-US" sz="1900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with the target variable. Most demographic features showed weak correlations. A correlation heatmap was generated to visualize relationships between numeric variables.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0"/>
          <p:cNvSpPr txBox="1"/>
          <p:nvPr/>
        </p:nvSpPr>
        <p:spPr>
          <a:xfrm>
            <a:off x="12782550" y="7816334"/>
            <a:ext cx="1847850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3" name="Google Shape;28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4" name="Google Shape;28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4323" y="1751052"/>
            <a:ext cx="4897636" cy="4727496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1"/>
          <p:cNvSpPr/>
          <p:nvPr/>
        </p:nvSpPr>
        <p:spPr>
          <a:xfrm>
            <a:off x="6310789" y="837605"/>
            <a:ext cx="7495223" cy="1308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09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4100"/>
              <a:buFont typeface="Prompt"/>
              <a:buNone/>
            </a:pPr>
            <a:r>
              <a:rPr lang="en-US" sz="4100">
                <a:solidFill>
                  <a:srgbClr val="C6BFEE"/>
                </a:solidFill>
                <a:latin typeface="Prompt"/>
                <a:ea typeface="Prompt"/>
                <a:cs typeface="Prompt"/>
                <a:sym typeface="Prompt"/>
              </a:rPr>
              <a:t>Issues and Challenges</a:t>
            </a:r>
            <a:endParaRPr sz="4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86" name="Google Shape;286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10789" y="2499360"/>
            <a:ext cx="1177647" cy="2446258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1"/>
          <p:cNvSpPr/>
          <p:nvPr/>
        </p:nvSpPr>
        <p:spPr>
          <a:xfrm>
            <a:off x="7841694" y="2734866"/>
            <a:ext cx="2617113" cy="327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050"/>
              <a:buFont typeface="Prompt"/>
              <a:buNone/>
            </a:pPr>
            <a:r>
              <a:rPr b="1" lang="en-US" sz="2050">
                <a:solidFill>
                  <a:srgbClr val="DAD8E9"/>
                </a:solidFill>
                <a:latin typeface="Prompt"/>
                <a:ea typeface="Prompt"/>
                <a:cs typeface="Prompt"/>
                <a:sym typeface="Prompt"/>
              </a:rPr>
              <a:t>Imbalanced Dataset</a:t>
            </a:r>
            <a:endParaRPr b="1" sz="2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1"/>
          <p:cNvSpPr/>
          <p:nvPr/>
        </p:nvSpPr>
        <p:spPr>
          <a:xfrm>
            <a:off x="7841694" y="3203258"/>
            <a:ext cx="5964317" cy="1506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The dataset is imbalanced, with more clients not subscribing to a term deposit than those who do. Imbalanced datasets can affect model performance . </a:t>
            </a:r>
            <a:r>
              <a:rPr b="1" lang="en-US" sz="1800">
                <a:solidFill>
                  <a:srgbClr val="CCCCFF"/>
                </a:solidFill>
                <a:latin typeface="Mukta"/>
                <a:ea typeface="Mukta"/>
                <a:cs typeface="Mukta"/>
                <a:sym typeface="Mukta"/>
              </a:rPr>
              <a:t>SMOTE (Synthetic Minority Over-sampling Technique) </a:t>
            </a:r>
            <a:r>
              <a:rPr b="1" lang="en-US" sz="1800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is used to  balance  the dataset .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CCCFF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pic>
        <p:nvPicPr>
          <p:cNvPr descr="preencoded.png" id="289" name="Google Shape;289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10789" y="4945618"/>
            <a:ext cx="1177647" cy="2446258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1"/>
          <p:cNvSpPr/>
          <p:nvPr/>
        </p:nvSpPr>
        <p:spPr>
          <a:xfrm>
            <a:off x="7841694" y="5181124"/>
            <a:ext cx="2617113" cy="327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050"/>
              <a:buFont typeface="Prompt"/>
              <a:buNone/>
            </a:pPr>
            <a:r>
              <a:rPr b="1" lang="en-US" sz="2050">
                <a:solidFill>
                  <a:srgbClr val="DAD8E9"/>
                </a:solidFill>
                <a:latin typeface="Prompt"/>
                <a:ea typeface="Prompt"/>
                <a:cs typeface="Prompt"/>
                <a:sym typeface="Prompt"/>
              </a:rPr>
              <a:t>Multicollinearity</a:t>
            </a:r>
            <a:endParaRPr b="1" sz="2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1"/>
          <p:cNvSpPr/>
          <p:nvPr/>
        </p:nvSpPr>
        <p:spPr>
          <a:xfrm>
            <a:off x="7841694" y="5649516"/>
            <a:ext cx="5964317" cy="1506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50"/>
              <a:buFont typeface="Mukta"/>
              <a:buNone/>
            </a:pPr>
            <a:r>
              <a:rPr b="1" lang="en-US" sz="1850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Multicollinearity was detected between </a:t>
            </a:r>
            <a:r>
              <a:rPr b="1" lang="en-US" sz="1850">
                <a:solidFill>
                  <a:srgbClr val="CCCCFF"/>
                </a:solidFill>
                <a:latin typeface="Mukta"/>
                <a:ea typeface="Mukta"/>
                <a:cs typeface="Mukta"/>
                <a:sym typeface="Mukta"/>
              </a:rPr>
              <a:t>emp\_var\_rate and euribor3m, </a:t>
            </a:r>
            <a:r>
              <a:rPr b="1" lang="en-US" sz="1850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which can affect model performance. Techniques like Variance Inflation Factor (VIF) analysis or Principal Component Analysis (PCA) were planned to address this issue.</a:t>
            </a:r>
            <a:endParaRPr b="1"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1"/>
          <p:cNvSpPr txBox="1"/>
          <p:nvPr/>
        </p:nvSpPr>
        <p:spPr>
          <a:xfrm>
            <a:off x="12782550" y="7816334"/>
            <a:ext cx="1847850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8" name="Google Shape;29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9" name="Google Shape;29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4323" y="1751052"/>
            <a:ext cx="4897636" cy="4727496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2"/>
          <p:cNvSpPr/>
          <p:nvPr/>
        </p:nvSpPr>
        <p:spPr>
          <a:xfrm>
            <a:off x="6310789" y="837605"/>
            <a:ext cx="7495223" cy="1308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rgbClr val="C6BFEE"/>
                </a:solidFill>
                <a:latin typeface="Prompt"/>
                <a:ea typeface="Prompt"/>
                <a:cs typeface="Prompt"/>
                <a:sym typeface="Prompt"/>
              </a:rPr>
              <a:t>Feature Engineering</a:t>
            </a:r>
            <a:endParaRPr sz="4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2"/>
          <p:cNvSpPr/>
          <p:nvPr/>
        </p:nvSpPr>
        <p:spPr>
          <a:xfrm>
            <a:off x="7841694" y="3203258"/>
            <a:ext cx="5964317" cy="1506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alibri"/>
              <a:buNone/>
            </a:pPr>
            <a:r>
              <a:t/>
            </a:r>
            <a:endParaRPr b="1"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2"/>
          <p:cNvSpPr txBox="1"/>
          <p:nvPr/>
        </p:nvSpPr>
        <p:spPr>
          <a:xfrm>
            <a:off x="12782550" y="7816334"/>
            <a:ext cx="1847850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03" name="Google Shape;303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22044" y="2733556"/>
            <a:ext cx="1177647" cy="2446258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2"/>
          <p:cNvSpPr/>
          <p:nvPr/>
        </p:nvSpPr>
        <p:spPr>
          <a:xfrm>
            <a:off x="7742146" y="2723900"/>
            <a:ext cx="41148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400"/>
              <a:buFont typeface="Prompt"/>
              <a:buNone/>
            </a:pPr>
            <a:r>
              <a:rPr b="1" lang="en-US" sz="2400">
                <a:solidFill>
                  <a:srgbClr val="DAD8E9"/>
                </a:solidFill>
                <a:latin typeface="Prompt"/>
                <a:ea typeface="Prompt"/>
                <a:cs typeface="Prompt"/>
                <a:sym typeface="Prompt"/>
              </a:rPr>
              <a:t>Feature Engineering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2"/>
          <p:cNvSpPr/>
          <p:nvPr/>
        </p:nvSpPr>
        <p:spPr>
          <a:xfrm>
            <a:off x="7742157" y="3361372"/>
            <a:ext cx="5964317" cy="1506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75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000"/>
              <a:buFont typeface="Mukta"/>
              <a:buNone/>
            </a:pPr>
            <a:r>
              <a:rPr b="1" lang="en-US" sz="2000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New features  were created. Interaction terms between employment rate and balance were also considered.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1" name="Google Shape;31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2" name="Google Shape;31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844" y="2725698"/>
            <a:ext cx="4938712" cy="277808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3"/>
          <p:cNvSpPr/>
          <p:nvPr/>
        </p:nvSpPr>
        <p:spPr>
          <a:xfrm>
            <a:off x="6252924" y="850821"/>
            <a:ext cx="7610951" cy="12168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3800"/>
              <a:buFont typeface="Prompt"/>
              <a:buNone/>
            </a:pPr>
            <a:r>
              <a:rPr lang="en-US" sz="3800">
                <a:solidFill>
                  <a:srgbClr val="C6BFEE"/>
                </a:solidFill>
                <a:latin typeface="Prompt"/>
                <a:ea typeface="Prompt"/>
                <a:cs typeface="Prompt"/>
                <a:sym typeface="Prompt"/>
              </a:rPr>
              <a:t>Methods for Improvement</a:t>
            </a:r>
            <a:endParaRPr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3"/>
          <p:cNvSpPr/>
          <p:nvPr/>
        </p:nvSpPr>
        <p:spPr>
          <a:xfrm>
            <a:off x="6252924" y="2396133"/>
            <a:ext cx="7610951" cy="4982528"/>
          </a:xfrm>
          <a:prstGeom prst="roundRect">
            <a:avLst>
              <a:gd fmla="val 1846" name="adj"/>
            </a:avLst>
          </a:prstGeom>
          <a:noFill/>
          <a:ln cap="flat" cmpd="sng" w="9525">
            <a:solidFill>
              <a:srgbClr val="FFFFFF">
                <a:alpha val="2392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3"/>
          <p:cNvSpPr/>
          <p:nvPr/>
        </p:nvSpPr>
        <p:spPr>
          <a:xfrm>
            <a:off x="6260544" y="2403753"/>
            <a:ext cx="7595711" cy="628412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3"/>
          <p:cNvSpPr/>
          <p:nvPr/>
        </p:nvSpPr>
        <p:spPr>
          <a:xfrm>
            <a:off x="6479500" y="2542699"/>
            <a:ext cx="3356134" cy="350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000"/>
              <a:buFont typeface="Mukta"/>
              <a:buNone/>
            </a:pPr>
            <a:r>
              <a:rPr b="1" lang="en-US" sz="2000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Methods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13"/>
          <p:cNvSpPr/>
          <p:nvPr/>
        </p:nvSpPr>
        <p:spPr>
          <a:xfrm>
            <a:off x="10281166" y="2542699"/>
            <a:ext cx="3356134" cy="350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77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Mukta"/>
              <a:buNone/>
            </a:pPr>
            <a:r>
              <a:rPr b="1" lang="en-US" sz="1800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Details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13"/>
          <p:cNvSpPr/>
          <p:nvPr/>
        </p:nvSpPr>
        <p:spPr>
          <a:xfrm>
            <a:off x="6260544" y="3032165"/>
            <a:ext cx="7595711" cy="978932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3"/>
          <p:cNvSpPr/>
          <p:nvPr/>
        </p:nvSpPr>
        <p:spPr>
          <a:xfrm>
            <a:off x="6479500" y="3315937"/>
            <a:ext cx="3356134" cy="350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77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Mukta"/>
              <a:buNone/>
            </a:pPr>
            <a:r>
              <a:rPr b="1" lang="en-US" sz="1800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Dimensionality Reduction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3"/>
          <p:cNvSpPr/>
          <p:nvPr/>
        </p:nvSpPr>
        <p:spPr>
          <a:xfrm>
            <a:off x="10281166" y="3310057"/>
            <a:ext cx="3356134" cy="70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777"/>
              </a:lnSpc>
              <a:spcBef>
                <a:spcPts val="0"/>
              </a:spcBef>
              <a:spcAft>
                <a:spcPts val="0"/>
              </a:spcAft>
              <a:buClr>
                <a:srgbClr val="CCCCFF"/>
              </a:buClr>
              <a:buSzPts val="1800"/>
              <a:buFont typeface="Mukta"/>
              <a:buNone/>
            </a:pPr>
            <a:r>
              <a:rPr b="1" lang="en-US" sz="1800">
                <a:solidFill>
                  <a:srgbClr val="CCCCFF"/>
                </a:solidFill>
                <a:latin typeface="Mukta"/>
                <a:ea typeface="Mukta"/>
                <a:cs typeface="Mukta"/>
                <a:sym typeface="Mukta"/>
              </a:rPr>
              <a:t>PCA</a:t>
            </a:r>
            <a:r>
              <a:rPr b="1" lang="en-US" sz="1800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 </a:t>
            </a:r>
            <a:r>
              <a:rPr b="1" lang="en-US" sz="1800">
                <a:solidFill>
                  <a:srgbClr val="CCCCFF"/>
                </a:solidFill>
                <a:latin typeface="Mukta"/>
                <a:ea typeface="Mukta"/>
                <a:cs typeface="Mukta"/>
                <a:sym typeface="Mukta"/>
              </a:rPr>
              <a:t> </a:t>
            </a:r>
            <a:r>
              <a:rPr b="1" lang="en-US" sz="1800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applied to reduce feature space and address multicollinearity.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3"/>
          <p:cNvSpPr/>
          <p:nvPr/>
        </p:nvSpPr>
        <p:spPr>
          <a:xfrm>
            <a:off x="6260544" y="4011097"/>
            <a:ext cx="7595711" cy="2030492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3"/>
          <p:cNvSpPr/>
          <p:nvPr/>
        </p:nvSpPr>
        <p:spPr>
          <a:xfrm>
            <a:off x="6479500" y="4897508"/>
            <a:ext cx="3356134" cy="350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77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Mukta"/>
              <a:buNone/>
            </a:pPr>
            <a:r>
              <a:rPr b="1" lang="en-US" sz="1800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Advanced Feature Engineering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3"/>
          <p:cNvSpPr/>
          <p:nvPr/>
        </p:nvSpPr>
        <p:spPr>
          <a:xfrm>
            <a:off x="10281166" y="4872542"/>
            <a:ext cx="3356134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777"/>
              </a:lnSpc>
              <a:spcBef>
                <a:spcPts val="0"/>
              </a:spcBef>
              <a:spcAft>
                <a:spcPts val="0"/>
              </a:spcAft>
              <a:buClr>
                <a:srgbClr val="CCCCFF"/>
              </a:buClr>
              <a:buSzPts val="1800"/>
              <a:buFont typeface="Mukta"/>
              <a:buNone/>
            </a:pPr>
            <a:r>
              <a:rPr b="1" lang="en-US" sz="1800">
                <a:solidFill>
                  <a:srgbClr val="CCCCFF"/>
                </a:solidFill>
                <a:latin typeface="Mukta"/>
                <a:ea typeface="Mukta"/>
                <a:cs typeface="Mukta"/>
                <a:sym typeface="Mukta"/>
              </a:rPr>
              <a:t>Temporal features (month/day of week), interaction terms, and polynomial features  </a:t>
            </a:r>
            <a:r>
              <a:rPr b="1" lang="en-US" sz="1800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can capture non-linear relationships and potentially improve model accuracy.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13"/>
          <p:cNvSpPr/>
          <p:nvPr/>
        </p:nvSpPr>
        <p:spPr>
          <a:xfrm>
            <a:off x="10281166" y="6180534"/>
            <a:ext cx="3356134" cy="105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3"/>
          <p:cNvSpPr txBox="1"/>
          <p:nvPr/>
        </p:nvSpPr>
        <p:spPr>
          <a:xfrm>
            <a:off x="12782550" y="7816334"/>
            <a:ext cx="1847850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31" name="Google Shape;33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14"/>
          <p:cNvSpPr/>
          <p:nvPr/>
        </p:nvSpPr>
        <p:spPr>
          <a:xfrm>
            <a:off x="6209705" y="377071"/>
            <a:ext cx="4593074" cy="574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4000"/>
              <a:buFont typeface="Prompt"/>
              <a:buNone/>
            </a:pPr>
            <a:r>
              <a:rPr lang="en-US" sz="4000">
                <a:solidFill>
                  <a:srgbClr val="C6BFEE"/>
                </a:solidFill>
                <a:latin typeface="Prompt"/>
                <a:ea typeface="Prompt"/>
                <a:cs typeface="Prompt"/>
                <a:sym typeface="Prompt"/>
              </a:rPr>
              <a:t>EDA Insights</a:t>
            </a:r>
            <a:endParaRPr sz="4000">
              <a:solidFill>
                <a:srgbClr val="C6BFEE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333" name="Google Shape;333;p14"/>
          <p:cNvSpPr/>
          <p:nvPr/>
        </p:nvSpPr>
        <p:spPr>
          <a:xfrm>
            <a:off x="6209705" y="2067639"/>
            <a:ext cx="464939" cy="464939"/>
          </a:xfrm>
          <a:prstGeom prst="roundRect">
            <a:avLst>
              <a:gd fmla="val 18671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4"/>
          <p:cNvSpPr/>
          <p:nvPr/>
        </p:nvSpPr>
        <p:spPr>
          <a:xfrm>
            <a:off x="6390561" y="2162294"/>
            <a:ext cx="103108" cy="275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150"/>
              <a:buFont typeface="Prompt"/>
              <a:buNone/>
            </a:pPr>
            <a:r>
              <a:rPr lang="en-US" sz="2150">
                <a:solidFill>
                  <a:srgbClr val="DAD8E9"/>
                </a:solidFill>
                <a:latin typeface="Prompt"/>
                <a:ea typeface="Prompt"/>
                <a:cs typeface="Prompt"/>
                <a:sym typeface="Prompt"/>
              </a:rPr>
              <a:t>1</a:t>
            </a:r>
            <a:endParaRPr sz="2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14"/>
          <p:cNvSpPr/>
          <p:nvPr/>
        </p:nvSpPr>
        <p:spPr>
          <a:xfrm>
            <a:off x="6881228" y="2067650"/>
            <a:ext cx="44946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000"/>
              <a:buFont typeface="Prompt"/>
              <a:buNone/>
            </a:pPr>
            <a:r>
              <a:rPr lang="en-US" sz="2000">
                <a:solidFill>
                  <a:srgbClr val="DAD8E9"/>
                </a:solidFill>
                <a:latin typeface="Prompt"/>
                <a:ea typeface="Prompt"/>
                <a:cs typeface="Prompt"/>
                <a:sym typeface="Prompt"/>
              </a:rPr>
              <a:t>Important Numerical Variables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4"/>
          <p:cNvSpPr/>
          <p:nvPr/>
        </p:nvSpPr>
        <p:spPr>
          <a:xfrm>
            <a:off x="6881217" y="2478643"/>
            <a:ext cx="7025878" cy="6612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CCCCFF"/>
              </a:buClr>
              <a:buSzPts val="1800"/>
              <a:buFont typeface="Mukta"/>
              <a:buNone/>
            </a:pPr>
            <a:r>
              <a:rPr b="1" lang="en-US" sz="1800">
                <a:solidFill>
                  <a:srgbClr val="CCCCFF"/>
                </a:solidFill>
                <a:latin typeface="Mukta"/>
                <a:ea typeface="Mukta"/>
                <a:cs typeface="Mukta"/>
                <a:sym typeface="Mukta"/>
              </a:rPr>
              <a:t>Duration, pdays, campaign, emp_var_rate, and euribor3m </a:t>
            </a:r>
            <a:r>
              <a:rPr b="1" lang="en-US" sz="1800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are likely to be important in predicting the target.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4"/>
          <p:cNvSpPr/>
          <p:nvPr/>
        </p:nvSpPr>
        <p:spPr>
          <a:xfrm>
            <a:off x="6209705" y="3578900"/>
            <a:ext cx="464939" cy="464939"/>
          </a:xfrm>
          <a:prstGeom prst="roundRect">
            <a:avLst>
              <a:gd fmla="val 18671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4"/>
          <p:cNvSpPr/>
          <p:nvPr/>
        </p:nvSpPr>
        <p:spPr>
          <a:xfrm>
            <a:off x="6361509" y="3626229"/>
            <a:ext cx="1611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150"/>
              <a:buFont typeface="Prompt"/>
              <a:buNone/>
            </a:pPr>
            <a:r>
              <a:rPr lang="en-US" sz="2150">
                <a:solidFill>
                  <a:srgbClr val="DAD8E9"/>
                </a:solidFill>
                <a:latin typeface="Prompt"/>
                <a:ea typeface="Prompt"/>
                <a:cs typeface="Prompt"/>
                <a:sym typeface="Prompt"/>
              </a:rPr>
              <a:t>2</a:t>
            </a:r>
            <a:endParaRPr sz="2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4"/>
          <p:cNvSpPr/>
          <p:nvPr/>
        </p:nvSpPr>
        <p:spPr>
          <a:xfrm>
            <a:off x="6881227" y="3578900"/>
            <a:ext cx="46506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000"/>
              <a:buFont typeface="Prompt"/>
              <a:buNone/>
            </a:pPr>
            <a:r>
              <a:rPr lang="en-US" sz="2000">
                <a:solidFill>
                  <a:srgbClr val="DAD8E9"/>
                </a:solidFill>
                <a:latin typeface="Prompt"/>
                <a:ea typeface="Prompt"/>
                <a:cs typeface="Prompt"/>
                <a:sym typeface="Prompt"/>
              </a:rPr>
              <a:t>Influential Categorical Variables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14"/>
          <p:cNvSpPr/>
          <p:nvPr/>
        </p:nvSpPr>
        <p:spPr>
          <a:xfrm>
            <a:off x="6881225" y="4006175"/>
            <a:ext cx="7575900" cy="9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CCCCFF"/>
              </a:buClr>
              <a:buSzPts val="1800"/>
              <a:buFont typeface="Mukta"/>
              <a:buNone/>
            </a:pPr>
            <a:r>
              <a:rPr b="1" lang="en-US" sz="1800">
                <a:solidFill>
                  <a:srgbClr val="CCCCFF"/>
                </a:solidFill>
                <a:latin typeface="Mukta"/>
                <a:ea typeface="Mukta"/>
                <a:cs typeface="Mukta"/>
                <a:sym typeface="Mukta"/>
              </a:rPr>
              <a:t>Previous, poutcome, contact, and education </a:t>
            </a:r>
            <a:r>
              <a:rPr b="1" lang="en-US" sz="1800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seem to have influence on the target variable. </a:t>
            </a:r>
            <a:r>
              <a:rPr b="1" lang="en-US" sz="1800">
                <a:solidFill>
                  <a:srgbClr val="CCCCFF"/>
                </a:solidFill>
                <a:latin typeface="Mukta"/>
                <a:ea typeface="Mukta"/>
                <a:cs typeface="Mukta"/>
                <a:sym typeface="Mukta"/>
              </a:rPr>
              <a:t>Poutcome and previous </a:t>
            </a:r>
            <a:r>
              <a:rPr b="1" lang="en-US" sz="1800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may be particularly important.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4"/>
          <p:cNvSpPr/>
          <p:nvPr/>
        </p:nvSpPr>
        <p:spPr>
          <a:xfrm>
            <a:off x="6209705" y="5090160"/>
            <a:ext cx="464939" cy="464939"/>
          </a:xfrm>
          <a:prstGeom prst="roundRect">
            <a:avLst>
              <a:gd fmla="val 18671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4"/>
          <p:cNvSpPr/>
          <p:nvPr/>
        </p:nvSpPr>
        <p:spPr>
          <a:xfrm>
            <a:off x="6362224" y="5184815"/>
            <a:ext cx="159901" cy="275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150"/>
              <a:buFont typeface="Prompt"/>
              <a:buNone/>
            </a:pPr>
            <a:r>
              <a:rPr lang="en-US" sz="2150">
                <a:solidFill>
                  <a:srgbClr val="DAD8E9"/>
                </a:solidFill>
                <a:latin typeface="Prompt"/>
                <a:ea typeface="Prompt"/>
                <a:cs typeface="Prompt"/>
                <a:sym typeface="Prompt"/>
              </a:rPr>
              <a:t>3</a:t>
            </a:r>
            <a:endParaRPr sz="2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4"/>
          <p:cNvSpPr/>
          <p:nvPr/>
        </p:nvSpPr>
        <p:spPr>
          <a:xfrm>
            <a:off x="6881227" y="5090150"/>
            <a:ext cx="39747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000"/>
              <a:buFont typeface="Prompt"/>
              <a:buNone/>
            </a:pPr>
            <a:r>
              <a:rPr lang="en-US" sz="2000">
                <a:solidFill>
                  <a:srgbClr val="DAD8E9"/>
                </a:solidFill>
                <a:latin typeface="Prompt"/>
                <a:ea typeface="Prompt"/>
                <a:cs typeface="Prompt"/>
                <a:sym typeface="Prompt"/>
              </a:rPr>
              <a:t>Key Bivariate Combinations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14"/>
          <p:cNvSpPr/>
          <p:nvPr/>
        </p:nvSpPr>
        <p:spPr>
          <a:xfrm>
            <a:off x="6881225" y="5501175"/>
            <a:ext cx="7198800" cy="9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Mukta"/>
              <a:buNone/>
            </a:pPr>
            <a:r>
              <a:rPr b="1" lang="en-US" sz="1800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Categorical-Categorical:   </a:t>
            </a:r>
            <a:r>
              <a:rPr b="1" lang="en-US" sz="1800">
                <a:solidFill>
                  <a:srgbClr val="CCCCFF"/>
                </a:solidFill>
                <a:latin typeface="Mukta"/>
                <a:ea typeface="Mukta"/>
                <a:cs typeface="Mukta"/>
                <a:sym typeface="Mukta"/>
              </a:rPr>
              <a:t>previous and poutcome</a:t>
            </a:r>
            <a:r>
              <a:rPr b="1" lang="en-US" sz="1800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, contact and poutcome</a:t>
            </a:r>
            <a:br>
              <a:rPr b="1" lang="en-US" sz="1800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</a:br>
            <a:r>
              <a:rPr b="1" lang="en-US" sz="1800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Numerical-Numerical:    </a:t>
            </a:r>
            <a:r>
              <a:rPr b="1" lang="en-US" sz="1800">
                <a:solidFill>
                  <a:srgbClr val="CCCCFF"/>
                </a:solidFill>
                <a:latin typeface="Mukta"/>
                <a:ea typeface="Mukta"/>
                <a:cs typeface="Mukta"/>
                <a:sym typeface="Mukta"/>
              </a:rPr>
              <a:t>emp_var_rate and euribor3m</a:t>
            </a:r>
            <a:r>
              <a:rPr b="1" lang="en-US" sz="1800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, duration and campaign</a:t>
            </a:r>
            <a:br>
              <a:rPr b="1" lang="en-US" sz="1800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</a:br>
            <a:r>
              <a:rPr b="1" lang="en-US" sz="1800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Categorical-Numerical:   </a:t>
            </a:r>
            <a:r>
              <a:rPr b="1" lang="en-US" sz="1800">
                <a:solidFill>
                  <a:srgbClr val="CCCCFF"/>
                </a:solidFill>
                <a:latin typeface="Mukta"/>
                <a:ea typeface="Mukta"/>
                <a:cs typeface="Mukta"/>
                <a:sym typeface="Mukta"/>
              </a:rPr>
              <a:t>education and duration</a:t>
            </a:r>
            <a:r>
              <a:rPr b="1" lang="en-US" sz="1800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, </a:t>
            </a:r>
            <a:r>
              <a:rPr b="1" lang="en-US" sz="1800">
                <a:solidFill>
                  <a:srgbClr val="CCCCFF"/>
                </a:solidFill>
                <a:latin typeface="Mukta"/>
                <a:ea typeface="Mukta"/>
                <a:cs typeface="Mukta"/>
                <a:sym typeface="Mukta"/>
              </a:rPr>
              <a:t>contact and pdays</a:t>
            </a:r>
            <a:endParaRPr b="1" sz="1800">
              <a:solidFill>
                <a:srgbClr val="CCCC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4"/>
          <p:cNvSpPr txBox="1"/>
          <p:nvPr/>
        </p:nvSpPr>
        <p:spPr>
          <a:xfrm>
            <a:off x="12782550" y="7816334"/>
            <a:ext cx="1847850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46" name="Google Shape;34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6556" y="1787156"/>
            <a:ext cx="4967286" cy="4967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5"/>
          <p:cNvSpPr txBox="1"/>
          <p:nvPr/>
        </p:nvSpPr>
        <p:spPr>
          <a:xfrm>
            <a:off x="12782550" y="7816334"/>
            <a:ext cx="1847850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52" name="Google Shape;35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6852" y="570190"/>
            <a:ext cx="5012888" cy="7089219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15"/>
          <p:cNvSpPr/>
          <p:nvPr/>
        </p:nvSpPr>
        <p:spPr>
          <a:xfrm>
            <a:off x="7245071" y="2787806"/>
            <a:ext cx="6756677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027"/>
              </a:lnSpc>
              <a:spcBef>
                <a:spcPts val="0"/>
              </a:spcBef>
              <a:spcAft>
                <a:spcPts val="0"/>
              </a:spcAft>
              <a:buClr>
                <a:srgbClr val="CCCCFF"/>
              </a:buClr>
              <a:buSzPts val="7200"/>
              <a:buFont typeface="Prompt"/>
              <a:buNone/>
            </a:pPr>
            <a:r>
              <a:rPr lang="en-US" sz="7200">
                <a:solidFill>
                  <a:srgbClr val="CCCCFF"/>
                </a:solidFill>
                <a:latin typeface="Prompt"/>
                <a:ea typeface="Prompt"/>
                <a:cs typeface="Prompt"/>
                <a:sym typeface="Prompt"/>
              </a:rPr>
              <a:t>Model Building</a:t>
            </a:r>
            <a:endParaRPr/>
          </a:p>
          <a:p>
            <a:pPr indent="0" lvl="0" marL="0" marR="0" rtl="0" algn="l">
              <a:lnSpc>
                <a:spcPct val="84027"/>
              </a:lnSpc>
              <a:spcBef>
                <a:spcPts val="0"/>
              </a:spcBef>
              <a:spcAft>
                <a:spcPts val="0"/>
              </a:spcAft>
              <a:buClr>
                <a:srgbClr val="CCCCFF"/>
              </a:buClr>
              <a:buSzPts val="7200"/>
              <a:buFont typeface="Prompt"/>
              <a:buNone/>
            </a:pPr>
            <a:r>
              <a:rPr lang="en-US" sz="7200">
                <a:solidFill>
                  <a:srgbClr val="CCCCFF"/>
                </a:solidFill>
                <a:latin typeface="Prompt"/>
                <a:ea typeface="Prompt"/>
                <a:cs typeface="Prompt"/>
                <a:sym typeface="Prompt"/>
              </a:rPr>
              <a:t>      and</a:t>
            </a:r>
            <a:endParaRPr/>
          </a:p>
          <a:p>
            <a:pPr indent="0" lvl="0" marL="0" marR="0" rtl="0" algn="l">
              <a:lnSpc>
                <a:spcPct val="84027"/>
              </a:lnSpc>
              <a:spcBef>
                <a:spcPts val="0"/>
              </a:spcBef>
              <a:spcAft>
                <a:spcPts val="0"/>
              </a:spcAft>
              <a:buClr>
                <a:srgbClr val="CCCCFF"/>
              </a:buClr>
              <a:buSzPts val="7200"/>
              <a:buFont typeface="Prompt"/>
              <a:buNone/>
            </a:pPr>
            <a:r>
              <a:rPr lang="en-US" sz="7200">
                <a:solidFill>
                  <a:srgbClr val="CCCCFF"/>
                </a:solidFill>
                <a:latin typeface="Prompt"/>
                <a:ea typeface="Prompt"/>
                <a:cs typeface="Prompt"/>
                <a:sym typeface="Prompt"/>
              </a:rPr>
              <a:t>   Evaluation</a:t>
            </a:r>
            <a:endParaRPr sz="8000">
              <a:solidFill>
                <a:srgbClr val="CCCCFF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9" name="Google Shape;35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330605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16"/>
          <p:cNvSpPr/>
          <p:nvPr/>
        </p:nvSpPr>
        <p:spPr>
          <a:xfrm>
            <a:off x="2716088" y="287556"/>
            <a:ext cx="6041148" cy="6274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181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4400"/>
              <a:buFont typeface="Prompt"/>
              <a:buNone/>
            </a:pPr>
            <a:r>
              <a:rPr lang="en-US" sz="4400">
                <a:solidFill>
                  <a:srgbClr val="C6BFEE"/>
                </a:solidFill>
                <a:latin typeface="Prompt"/>
                <a:ea typeface="Prompt"/>
                <a:cs typeface="Prompt"/>
                <a:sym typeface="Prompt"/>
              </a:rPr>
              <a:t>Steps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61" name="Google Shape;36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16077" y="1028386"/>
            <a:ext cx="543202" cy="451462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16"/>
          <p:cNvSpPr/>
          <p:nvPr/>
        </p:nvSpPr>
        <p:spPr>
          <a:xfrm>
            <a:off x="2716087" y="1628914"/>
            <a:ext cx="3020488" cy="3138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541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400"/>
              <a:buFont typeface="Prompt"/>
              <a:buNone/>
            </a:pPr>
            <a:r>
              <a:rPr b="1" lang="en-US" sz="2400">
                <a:solidFill>
                  <a:srgbClr val="DAD8E9"/>
                </a:solidFill>
                <a:latin typeface="Prompt"/>
                <a:ea typeface="Prompt"/>
                <a:cs typeface="Prompt"/>
                <a:sym typeface="Prompt"/>
              </a:rPr>
              <a:t>Model Building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6"/>
          <p:cNvSpPr/>
          <p:nvPr/>
        </p:nvSpPr>
        <p:spPr>
          <a:xfrm>
            <a:off x="2716087" y="2022892"/>
            <a:ext cx="11220714" cy="722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000"/>
              <a:buFont typeface="Mukta"/>
              <a:buNone/>
            </a:pPr>
            <a:r>
              <a:rPr b="1" lang="en-US" sz="2000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Various machine learning models, such as </a:t>
            </a:r>
            <a:r>
              <a:rPr b="1" lang="en-US" sz="2000">
                <a:solidFill>
                  <a:srgbClr val="CCCCFF"/>
                </a:solidFill>
                <a:latin typeface="Mukta"/>
                <a:ea typeface="Mukta"/>
                <a:cs typeface="Mukta"/>
                <a:sym typeface="Mukta"/>
              </a:rPr>
              <a:t>Logistic Regression, Decision Trees, Random Forest, XGBoost, LightGBM  and MLP (Neural Network)  </a:t>
            </a:r>
            <a:r>
              <a:rPr b="1" lang="en-US" sz="2000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 was explored and evaluated based on their performance metrics.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64" name="Google Shape;364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04351" y="3220494"/>
            <a:ext cx="523150" cy="434817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16"/>
          <p:cNvSpPr/>
          <p:nvPr/>
        </p:nvSpPr>
        <p:spPr>
          <a:xfrm>
            <a:off x="2716103" y="3741800"/>
            <a:ext cx="4499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541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400"/>
              <a:buFont typeface="Prompt"/>
              <a:buNone/>
            </a:pPr>
            <a:r>
              <a:rPr b="1" lang="en-US" sz="2400">
                <a:solidFill>
                  <a:srgbClr val="DAD8E9"/>
                </a:solidFill>
                <a:latin typeface="Prompt"/>
                <a:ea typeface="Prompt"/>
                <a:cs typeface="Prompt"/>
                <a:sym typeface="Prompt"/>
              </a:rPr>
              <a:t>Hyperparameter</a:t>
            </a:r>
            <a:r>
              <a:rPr lang="en-US" sz="2400">
                <a:solidFill>
                  <a:srgbClr val="DAD8E9"/>
                </a:solidFill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b="1" lang="en-US" sz="2400">
                <a:solidFill>
                  <a:srgbClr val="DAD8E9"/>
                </a:solidFill>
                <a:latin typeface="Prompt"/>
                <a:ea typeface="Prompt"/>
                <a:cs typeface="Prompt"/>
                <a:sym typeface="Prompt"/>
              </a:rPr>
              <a:t>Tuning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16"/>
          <p:cNvSpPr/>
          <p:nvPr/>
        </p:nvSpPr>
        <p:spPr>
          <a:xfrm>
            <a:off x="2704359" y="4130004"/>
            <a:ext cx="11220600" cy="7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000"/>
              <a:buFont typeface="Mukta"/>
              <a:buNone/>
            </a:pPr>
            <a:r>
              <a:rPr b="1" lang="en-US" sz="2000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Hyperparameters for  all the six model s were  tuned to optimize its performance, using techniques like </a:t>
            </a:r>
            <a:r>
              <a:rPr b="1" lang="en-US" sz="2000">
                <a:solidFill>
                  <a:srgbClr val="CCCCFF"/>
                </a:solidFill>
                <a:latin typeface="Mukta"/>
                <a:ea typeface="Mukta"/>
                <a:cs typeface="Mukta"/>
                <a:sym typeface="Mukta"/>
              </a:rPr>
              <a:t>grid search /random search  and cross-validation = 5.</a:t>
            </a:r>
            <a:endParaRPr b="1" sz="2000">
              <a:solidFill>
                <a:srgbClr val="CCCC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67" name="Google Shape;367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04351" y="5051600"/>
            <a:ext cx="523150" cy="43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16"/>
          <p:cNvSpPr/>
          <p:nvPr/>
        </p:nvSpPr>
        <p:spPr>
          <a:xfrm>
            <a:off x="2716088" y="5635486"/>
            <a:ext cx="3020488" cy="3138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541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400"/>
              <a:buFont typeface="Prompt"/>
              <a:buNone/>
            </a:pPr>
            <a:r>
              <a:rPr b="1" lang="en-US" sz="2400">
                <a:solidFill>
                  <a:srgbClr val="DAD8E9"/>
                </a:solidFill>
                <a:latin typeface="Prompt"/>
                <a:ea typeface="Prompt"/>
                <a:cs typeface="Prompt"/>
                <a:sym typeface="Prompt"/>
              </a:rPr>
              <a:t>Evaluation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6"/>
          <p:cNvSpPr/>
          <p:nvPr/>
        </p:nvSpPr>
        <p:spPr>
          <a:xfrm>
            <a:off x="2704359" y="6110130"/>
            <a:ext cx="11220714" cy="10843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000"/>
              <a:buFont typeface="Mukta"/>
              <a:buNone/>
            </a:pPr>
            <a:r>
              <a:rPr b="1" lang="en-US" sz="2000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The model's performance  evaluated using appropriate metrics like </a:t>
            </a:r>
            <a:r>
              <a:rPr b="1" lang="en-US" sz="2000">
                <a:solidFill>
                  <a:srgbClr val="CCCCFF"/>
                </a:solidFill>
                <a:latin typeface="Mukta"/>
                <a:ea typeface="Mukta"/>
                <a:cs typeface="Mukta"/>
                <a:sym typeface="Mukta"/>
              </a:rPr>
              <a:t>accuracy, precision, recall, and F1-score</a:t>
            </a:r>
            <a:r>
              <a:rPr b="1" lang="en-US" sz="2000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. The results compared and analyzed to identify the best-performing model for predicting term deposit subscriptions.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6"/>
          <p:cNvSpPr txBox="1"/>
          <p:nvPr/>
        </p:nvSpPr>
        <p:spPr>
          <a:xfrm>
            <a:off x="12782550" y="7816334"/>
            <a:ext cx="1847850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7"/>
          <p:cNvSpPr txBox="1"/>
          <p:nvPr/>
        </p:nvSpPr>
        <p:spPr>
          <a:xfrm>
            <a:off x="12782550" y="7816334"/>
            <a:ext cx="1847850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user\anaconda3\Downloads\Screenshot_25-9-2024_101254_colab.research.google.com.jpeg" id="376" name="Google Shape;37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681" y="299132"/>
            <a:ext cx="5527211" cy="77018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user\anaconda3\Downloads\Screenshot_25-9-2024_101444_colab.research.google.com.jpeg" id="377" name="Google Shape;37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36781" y="299132"/>
            <a:ext cx="5341432" cy="7701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8"/>
          <p:cNvSpPr txBox="1"/>
          <p:nvPr/>
        </p:nvSpPr>
        <p:spPr>
          <a:xfrm>
            <a:off x="12782550" y="7816334"/>
            <a:ext cx="1847850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18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user\anaconda3\Downloads\Screenshot_25-9-2024_10151_colab.research.google.com.jpeg" id="383" name="Google Shape;38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538" y="568712"/>
            <a:ext cx="3980984" cy="71479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user\anaconda3\Downloads\Screenshot_25-9-2024_101624_colab.research.google.com.jpeg" id="384" name="Google Shape;38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3510" y="566994"/>
            <a:ext cx="4427035" cy="70994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user\anaconda3\Downloads\Screenshot_25-9-2024_101642_colab.research.google.com.jpeg" id="385" name="Google Shape;385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41726" y="568712"/>
            <a:ext cx="4664927" cy="7099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user\anaconda3\Downloads\Screenshot_25-9-2024_10176_colab.research.google.com.jpeg" id="390" name="Google Shape;39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043" y="223024"/>
            <a:ext cx="4707518" cy="757997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19"/>
          <p:cNvSpPr txBox="1"/>
          <p:nvPr/>
        </p:nvSpPr>
        <p:spPr>
          <a:xfrm>
            <a:off x="12782550" y="7816334"/>
            <a:ext cx="1847850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19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19"/>
          <p:cNvSpPr/>
          <p:nvPr/>
        </p:nvSpPr>
        <p:spPr>
          <a:xfrm>
            <a:off x="6333894" y="901919"/>
            <a:ext cx="7638584" cy="6167954"/>
          </a:xfrm>
          <a:prstGeom prst="roundRect">
            <a:avLst>
              <a:gd fmla="val 13248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19"/>
          <p:cNvSpPr txBox="1"/>
          <p:nvPr/>
        </p:nvSpPr>
        <p:spPr>
          <a:xfrm>
            <a:off x="6601522" y="1884556"/>
            <a:ext cx="6802244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CCCCFF"/>
              </a:buClr>
              <a:buSzPts val="2400"/>
              <a:buFont typeface="Noto Sans Symbols"/>
              <a:buChar char="⮚"/>
            </a:pPr>
            <a:r>
              <a:rPr b="1" lang="en-US" sz="2400">
                <a:solidFill>
                  <a:srgbClr val="CCCCFF"/>
                </a:solidFill>
                <a:latin typeface="Mukta"/>
                <a:ea typeface="Mukta"/>
                <a:cs typeface="Mukta"/>
                <a:sym typeface="Mukta"/>
              </a:rPr>
              <a:t>XGBoost, </a:t>
            </a:r>
            <a:r>
              <a:rPr lang="en-US" sz="2400">
                <a:solidFill>
                  <a:srgbClr val="F2F2F2"/>
                </a:solidFill>
                <a:latin typeface="Mukta"/>
                <a:ea typeface="Mukta"/>
                <a:cs typeface="Mukta"/>
                <a:sym typeface="Mukta"/>
              </a:rPr>
              <a:t>and</a:t>
            </a:r>
            <a:r>
              <a:rPr b="1" lang="en-US" sz="2400">
                <a:solidFill>
                  <a:srgbClr val="F2F2F2"/>
                </a:solidFill>
                <a:latin typeface="Mukta"/>
                <a:ea typeface="Mukta"/>
                <a:cs typeface="Mukta"/>
                <a:sym typeface="Mukta"/>
              </a:rPr>
              <a:t> </a:t>
            </a:r>
            <a:r>
              <a:rPr b="1" lang="en-US" sz="2400">
                <a:solidFill>
                  <a:srgbClr val="CCCCFF"/>
                </a:solidFill>
                <a:latin typeface="Mukta"/>
                <a:ea typeface="Mukta"/>
                <a:cs typeface="Mukta"/>
                <a:sym typeface="Mukta"/>
              </a:rPr>
              <a:t>LightGBM</a:t>
            </a:r>
            <a:r>
              <a:rPr lang="en-US" sz="2400">
                <a:solidFill>
                  <a:srgbClr val="CCCCFF"/>
                </a:solidFill>
                <a:latin typeface="Mukta"/>
                <a:ea typeface="Mukta"/>
                <a:cs typeface="Mukta"/>
                <a:sym typeface="Mukta"/>
              </a:rPr>
              <a:t> </a:t>
            </a:r>
            <a:r>
              <a:rPr b="1" lang="en-US" sz="2400">
                <a:solidFill>
                  <a:srgbClr val="CCCCFF"/>
                </a:solidFill>
                <a:latin typeface="Mukta"/>
                <a:ea typeface="Mukta"/>
                <a:cs typeface="Mukta"/>
                <a:sym typeface="Mukta"/>
              </a:rPr>
              <a:t>, MLP Classifier(Neural Network) </a:t>
            </a:r>
            <a:r>
              <a:rPr lang="en-US" sz="2400">
                <a:solidFill>
                  <a:srgbClr val="F2F2F2"/>
                </a:solidFill>
                <a:latin typeface="Mukta"/>
                <a:ea typeface="Mukta"/>
                <a:cs typeface="Mukta"/>
                <a:sym typeface="Mukta"/>
              </a:rPr>
              <a:t>and</a:t>
            </a:r>
            <a:r>
              <a:rPr b="1" lang="en-US" sz="2400">
                <a:solidFill>
                  <a:srgbClr val="F2F2F2"/>
                </a:solidFill>
                <a:latin typeface="Mukta"/>
                <a:ea typeface="Mukta"/>
                <a:cs typeface="Mukta"/>
                <a:sym typeface="Mukta"/>
              </a:rPr>
              <a:t> </a:t>
            </a:r>
            <a:r>
              <a:rPr b="1" lang="en-US" sz="2400">
                <a:solidFill>
                  <a:srgbClr val="CCCCFF"/>
                </a:solidFill>
                <a:latin typeface="Mukta"/>
                <a:ea typeface="Mukta"/>
                <a:cs typeface="Mukta"/>
                <a:sym typeface="Mukta"/>
              </a:rPr>
              <a:t>Random</a:t>
            </a:r>
            <a:r>
              <a:rPr b="1" lang="en-US" sz="2400">
                <a:solidFill>
                  <a:srgbClr val="F2F2F2"/>
                </a:solidFill>
                <a:latin typeface="Mukta"/>
                <a:ea typeface="Mukta"/>
                <a:cs typeface="Mukta"/>
                <a:sym typeface="Mukta"/>
              </a:rPr>
              <a:t> </a:t>
            </a:r>
            <a:r>
              <a:rPr b="1" lang="en-US" sz="2400">
                <a:solidFill>
                  <a:srgbClr val="CCCCFF"/>
                </a:solidFill>
                <a:latin typeface="Mukta"/>
                <a:ea typeface="Mukta"/>
                <a:cs typeface="Mukta"/>
                <a:sym typeface="Mukta"/>
              </a:rPr>
              <a:t>Forest</a:t>
            </a:r>
            <a:r>
              <a:rPr b="1" lang="en-US" sz="2400">
                <a:solidFill>
                  <a:srgbClr val="F2F2F2"/>
                </a:solidFill>
                <a:latin typeface="Mukta"/>
                <a:ea typeface="Mukta"/>
                <a:cs typeface="Mukta"/>
                <a:sym typeface="Mukta"/>
              </a:rPr>
              <a:t>, </a:t>
            </a:r>
            <a:r>
              <a:rPr lang="en-US" sz="2400">
                <a:solidFill>
                  <a:srgbClr val="F2F2F2"/>
                </a:solidFill>
                <a:latin typeface="Mukta"/>
                <a:ea typeface="Mukta"/>
                <a:cs typeface="Mukta"/>
                <a:sym typeface="Mukta"/>
              </a:rPr>
              <a:t>are the top performers in terms of test accuracy, making them promising candidates for further tuning or deployment.</a:t>
            </a:r>
            <a:endParaRPr/>
          </a:p>
          <a:p>
            <a:pPr indent="-1905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rgbClr val="F2F2F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CCCCFF"/>
              </a:buClr>
              <a:buSzPts val="2400"/>
              <a:buFont typeface="Noto Sans Symbols"/>
              <a:buChar char="⮚"/>
            </a:pPr>
            <a:r>
              <a:rPr b="1" lang="en-US" sz="2400">
                <a:solidFill>
                  <a:srgbClr val="CCCCFF"/>
                </a:solidFill>
                <a:latin typeface="Mukta"/>
                <a:ea typeface="Mukta"/>
                <a:cs typeface="Mukta"/>
                <a:sym typeface="Mukta"/>
              </a:rPr>
              <a:t>Decision Tree</a:t>
            </a:r>
            <a:r>
              <a:rPr lang="en-US" sz="2400">
                <a:solidFill>
                  <a:srgbClr val="F2F2F2"/>
                </a:solidFill>
                <a:latin typeface="Mukta"/>
                <a:ea typeface="Mukta"/>
                <a:cs typeface="Mukta"/>
                <a:sym typeface="Mukta"/>
              </a:rPr>
              <a:t> shows over fitting but still performs decently.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CCCCFF"/>
              </a:buClr>
              <a:buSzPts val="2400"/>
              <a:buFont typeface="Noto Sans Symbols"/>
              <a:buChar char="⮚"/>
            </a:pPr>
            <a:r>
              <a:rPr b="1" lang="en-US" sz="2400">
                <a:solidFill>
                  <a:srgbClr val="CCCCFF"/>
                </a:solidFill>
                <a:latin typeface="Mukta"/>
                <a:ea typeface="Mukta"/>
                <a:cs typeface="Mukta"/>
                <a:sym typeface="Mukta"/>
              </a:rPr>
              <a:t>Logistic Regression</a:t>
            </a:r>
            <a:r>
              <a:rPr lang="en-US" sz="2400">
                <a:solidFill>
                  <a:srgbClr val="CCCCFF"/>
                </a:solidFill>
                <a:latin typeface="Mukta"/>
                <a:ea typeface="Mukta"/>
                <a:cs typeface="Mukta"/>
                <a:sym typeface="Mukta"/>
              </a:rPr>
              <a:t> </a:t>
            </a:r>
            <a:r>
              <a:rPr lang="en-US" sz="2400">
                <a:solidFill>
                  <a:srgbClr val="F2F2F2"/>
                </a:solidFill>
                <a:latin typeface="Mukta"/>
                <a:ea typeface="Mukta"/>
                <a:cs typeface="Mukta"/>
                <a:sym typeface="Mukta"/>
              </a:rPr>
              <a:t>is a solid baseline model with consistent performance across train and test sets.</a:t>
            </a:r>
            <a:endParaRPr sz="2400">
              <a:solidFill>
                <a:srgbClr val="F2F2F2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"/>
          <p:cNvSpPr/>
          <p:nvPr/>
        </p:nvSpPr>
        <p:spPr>
          <a:xfrm>
            <a:off x="6350437" y="1035010"/>
            <a:ext cx="7415927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CCCCFF"/>
              </a:buClr>
              <a:buSzPts val="4400"/>
              <a:buFont typeface="Prompt"/>
              <a:buNone/>
            </a:pPr>
            <a:r>
              <a:rPr lang="en-US" sz="4400">
                <a:solidFill>
                  <a:srgbClr val="CCCCFF"/>
                </a:solidFill>
                <a:latin typeface="Prompt"/>
                <a:ea typeface="Prompt"/>
                <a:cs typeface="Prompt"/>
                <a:sym typeface="Prompt"/>
              </a:rPr>
              <a:t>Team Collaboration: Group  Members for Project Success</a:t>
            </a:r>
            <a:endParaRPr sz="4400">
              <a:solidFill>
                <a:srgbClr val="CCCCFF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79" name="Google Shape;79;p2"/>
          <p:cNvSpPr/>
          <p:nvPr/>
        </p:nvSpPr>
        <p:spPr>
          <a:xfrm>
            <a:off x="6350437" y="3719870"/>
            <a:ext cx="7415927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000"/>
              <a:buFont typeface="Mukta"/>
              <a:buNone/>
            </a:pPr>
            <a:r>
              <a:rPr b="1" lang="en-US" sz="2000">
                <a:solidFill>
                  <a:srgbClr val="E5E0DF"/>
                </a:solidFill>
                <a:latin typeface="Mukta"/>
                <a:ea typeface="Mukta"/>
                <a:cs typeface="Mukta"/>
                <a:sym typeface="Mukta"/>
              </a:rPr>
              <a:t>Meet our dedicated team members:</a:t>
            </a:r>
            <a:endParaRPr b="1" sz="2000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80" name="Google Shape;80;p2"/>
          <p:cNvSpPr/>
          <p:nvPr/>
        </p:nvSpPr>
        <p:spPr>
          <a:xfrm>
            <a:off x="6745367" y="4392572"/>
            <a:ext cx="7020997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0"/>
              <a:buFont typeface="Calibri"/>
              <a:buAutoNum type="arabicPeriod"/>
            </a:pPr>
            <a:r>
              <a:rPr lang="en-US" sz="19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Stephy</a:t>
            </a:r>
            <a:r>
              <a:rPr b="1" lang="en-US" sz="1900">
                <a:solidFill>
                  <a:srgbClr val="E5E0DF"/>
                </a:solidFill>
                <a:latin typeface="Mukta"/>
                <a:ea typeface="Mukta"/>
                <a:cs typeface="Mukta"/>
                <a:sym typeface="Mukta"/>
              </a:rPr>
              <a:t> </a:t>
            </a:r>
            <a:r>
              <a:rPr lang="en-US" sz="19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John</a:t>
            </a:r>
            <a:endParaRPr/>
          </a:p>
        </p:txBody>
      </p:sp>
      <p:sp>
        <p:nvSpPr>
          <p:cNvPr id="81" name="Google Shape;81;p2"/>
          <p:cNvSpPr/>
          <p:nvPr/>
        </p:nvSpPr>
        <p:spPr>
          <a:xfrm>
            <a:off x="6745367" y="4873943"/>
            <a:ext cx="7020997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0"/>
              <a:buFont typeface="Calibri"/>
              <a:buAutoNum type="arabicPeriod" startAt="2"/>
            </a:pPr>
            <a:r>
              <a:rPr lang="en-US" sz="19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Mandula Harika</a:t>
            </a:r>
            <a:endParaRPr/>
          </a:p>
        </p:txBody>
      </p:sp>
      <p:sp>
        <p:nvSpPr>
          <p:cNvPr id="82" name="Google Shape;82;p2"/>
          <p:cNvSpPr/>
          <p:nvPr/>
        </p:nvSpPr>
        <p:spPr>
          <a:xfrm>
            <a:off x="6745367" y="5355312"/>
            <a:ext cx="7020997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0"/>
              <a:buFont typeface="Calibri"/>
              <a:buAutoNum type="arabicPeriod" startAt="3"/>
            </a:pPr>
            <a:r>
              <a:rPr lang="en-US" sz="19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Maddula</a:t>
            </a:r>
            <a:r>
              <a:rPr b="1" lang="en-US" sz="19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9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Venkateswara</a:t>
            </a:r>
            <a:r>
              <a:rPr b="1" lang="en-US" sz="19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9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Reddy</a:t>
            </a:r>
            <a:endParaRPr/>
          </a:p>
        </p:txBody>
      </p:sp>
      <p:sp>
        <p:nvSpPr>
          <p:cNvPr id="83" name="Google Shape;83;p2"/>
          <p:cNvSpPr/>
          <p:nvPr/>
        </p:nvSpPr>
        <p:spPr>
          <a:xfrm>
            <a:off x="6745367" y="5836682"/>
            <a:ext cx="7020997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0"/>
              <a:buFont typeface="Calibri"/>
              <a:buAutoNum type="arabicPeriod" startAt="4"/>
            </a:pPr>
            <a:r>
              <a:rPr lang="en-US" sz="19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Amandeep</a:t>
            </a:r>
            <a:r>
              <a:rPr b="1" lang="en-US" sz="19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9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Annasaheb</a:t>
            </a:r>
            <a:r>
              <a:rPr b="1" lang="en-US" sz="19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9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Parandkar</a:t>
            </a:r>
            <a:endParaRPr/>
          </a:p>
        </p:txBody>
      </p:sp>
      <p:sp>
        <p:nvSpPr>
          <p:cNvPr id="84" name="Google Shape;84;p2"/>
          <p:cNvSpPr/>
          <p:nvPr/>
        </p:nvSpPr>
        <p:spPr>
          <a:xfrm>
            <a:off x="6745367" y="6318052"/>
            <a:ext cx="7020997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0"/>
              <a:buFont typeface="Calibri"/>
              <a:buAutoNum type="arabicPeriod" startAt="5"/>
            </a:pPr>
            <a:r>
              <a:rPr lang="en-US" sz="19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Atla Sai Rajesh Reddy</a:t>
            </a:r>
            <a:endParaRPr/>
          </a:p>
        </p:txBody>
      </p:sp>
      <p:sp>
        <p:nvSpPr>
          <p:cNvPr id="85" name="Google Shape;85;p2"/>
          <p:cNvSpPr/>
          <p:nvPr/>
        </p:nvSpPr>
        <p:spPr>
          <a:xfrm>
            <a:off x="6745367" y="6799421"/>
            <a:ext cx="7020997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0"/>
              <a:buFont typeface="Calibri"/>
              <a:buAutoNum type="arabicPeriod" startAt="6"/>
            </a:pPr>
            <a:r>
              <a:rPr lang="en-US" sz="19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Channabasava</a:t>
            </a:r>
            <a:endParaRPr/>
          </a:p>
        </p:txBody>
      </p:sp>
      <p:sp>
        <p:nvSpPr>
          <p:cNvPr id="86" name="Google Shape;86;p2"/>
          <p:cNvSpPr txBox="1"/>
          <p:nvPr/>
        </p:nvSpPr>
        <p:spPr>
          <a:xfrm>
            <a:off x="12782550" y="7816334"/>
            <a:ext cx="1847850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87" name="Google Shape;8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9932" y="708766"/>
            <a:ext cx="9918349" cy="588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20"/>
          <p:cNvSpPr txBox="1"/>
          <p:nvPr/>
        </p:nvSpPr>
        <p:spPr>
          <a:xfrm>
            <a:off x="12782550" y="7816334"/>
            <a:ext cx="1847850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20"/>
          <p:cNvSpPr/>
          <p:nvPr/>
        </p:nvSpPr>
        <p:spPr>
          <a:xfrm>
            <a:off x="1137424" y="6996050"/>
            <a:ext cx="12690088" cy="635618"/>
          </a:xfrm>
          <a:prstGeom prst="roundRect">
            <a:avLst>
              <a:gd fmla="val 13248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0"/>
          <p:cNvSpPr txBox="1"/>
          <p:nvPr/>
        </p:nvSpPr>
        <p:spPr>
          <a:xfrm>
            <a:off x="2999678" y="7129193"/>
            <a:ext cx="101141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Accuracy metrics using  </a:t>
            </a:r>
            <a:r>
              <a:rPr lang="en-US" sz="1800">
                <a:solidFill>
                  <a:srgbClr val="CCCCFF"/>
                </a:solidFill>
                <a:latin typeface="Calibri"/>
                <a:ea typeface="Calibri"/>
                <a:cs typeface="Calibri"/>
                <a:sym typeface="Calibri"/>
              </a:rPr>
              <a:t>Grid Search </a:t>
            </a:r>
            <a:r>
              <a:rPr lang="en-US" sz="1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technique and </a:t>
            </a:r>
            <a:r>
              <a:rPr lang="en-US" sz="1800">
                <a:solidFill>
                  <a:srgbClr val="CCCCFF"/>
                </a:solidFill>
                <a:latin typeface="Calibri"/>
                <a:ea typeface="Calibri"/>
                <a:cs typeface="Calibri"/>
                <a:sym typeface="Calibri"/>
              </a:rPr>
              <a:t>cross validation  </a:t>
            </a:r>
            <a:r>
              <a:rPr lang="en-US" sz="1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with </a:t>
            </a:r>
            <a:r>
              <a:rPr lang="en-US" sz="1800">
                <a:solidFill>
                  <a:srgbClr val="CCCCFF"/>
                </a:solidFill>
                <a:latin typeface="Calibri"/>
                <a:ea typeface="Calibri"/>
                <a:cs typeface="Calibri"/>
                <a:sym typeface="Calibri"/>
              </a:rPr>
              <a:t>5 folds</a:t>
            </a:r>
            <a:r>
              <a:rPr lang="en-US" sz="1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1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1"/>
          <p:cNvSpPr txBox="1"/>
          <p:nvPr/>
        </p:nvSpPr>
        <p:spPr>
          <a:xfrm>
            <a:off x="12782550" y="7816334"/>
            <a:ext cx="1847850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21"/>
          <p:cNvSpPr/>
          <p:nvPr/>
        </p:nvSpPr>
        <p:spPr>
          <a:xfrm>
            <a:off x="1070093" y="7419797"/>
            <a:ext cx="11712457" cy="635618"/>
          </a:xfrm>
          <a:prstGeom prst="roundRect">
            <a:avLst>
              <a:gd fmla="val 13248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1"/>
          <p:cNvSpPr txBox="1"/>
          <p:nvPr/>
        </p:nvSpPr>
        <p:spPr>
          <a:xfrm>
            <a:off x="2134124" y="7575242"/>
            <a:ext cx="95365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Evaluation using all metrics  with </a:t>
            </a:r>
            <a:r>
              <a:rPr lang="en-US" sz="1800">
                <a:solidFill>
                  <a:srgbClr val="CCCCFF"/>
                </a:solidFill>
                <a:latin typeface="Calibri"/>
                <a:ea typeface="Calibri"/>
                <a:cs typeface="Calibri"/>
                <a:sym typeface="Calibri"/>
              </a:rPr>
              <a:t>Random Search </a:t>
            </a:r>
            <a:r>
              <a:rPr lang="en-US" sz="1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technique and </a:t>
            </a:r>
            <a:r>
              <a:rPr lang="en-US" sz="1800">
                <a:solidFill>
                  <a:srgbClr val="CCCCFF"/>
                </a:solidFill>
                <a:latin typeface="Calibri"/>
                <a:ea typeface="Calibri"/>
                <a:cs typeface="Calibri"/>
                <a:sym typeface="Calibri"/>
              </a:rPr>
              <a:t>cross validation  </a:t>
            </a:r>
            <a:r>
              <a:rPr lang="en-US" sz="1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equal to </a:t>
            </a:r>
            <a:r>
              <a:rPr lang="en-US" sz="1800">
                <a:solidFill>
                  <a:srgbClr val="CCCCFF"/>
                </a:solidFill>
                <a:latin typeface="Calibri"/>
                <a:ea typeface="Calibri"/>
                <a:cs typeface="Calibri"/>
                <a:sym typeface="Calibri"/>
              </a:rPr>
              <a:t>5 folds</a:t>
            </a:r>
            <a:r>
              <a:rPr lang="en-US" sz="1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1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" name="Google Shape;40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0846" y="530344"/>
            <a:ext cx="11363092" cy="666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2"/>
          <p:cNvSpPr txBox="1"/>
          <p:nvPr/>
        </p:nvSpPr>
        <p:spPr>
          <a:xfrm>
            <a:off x="12782550" y="7816334"/>
            <a:ext cx="1847850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22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22"/>
          <p:cNvSpPr/>
          <p:nvPr/>
        </p:nvSpPr>
        <p:spPr>
          <a:xfrm>
            <a:off x="1137424" y="6657278"/>
            <a:ext cx="12690088" cy="974390"/>
          </a:xfrm>
          <a:prstGeom prst="roundRect">
            <a:avLst>
              <a:gd fmla="val 13248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2"/>
          <p:cNvSpPr txBox="1"/>
          <p:nvPr/>
        </p:nvSpPr>
        <p:spPr>
          <a:xfrm>
            <a:off x="1397155" y="6756279"/>
            <a:ext cx="1230932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1800">
                <a:solidFill>
                  <a:srgbClr val="CCCCFF"/>
                </a:solidFill>
                <a:latin typeface="Calibri"/>
                <a:ea typeface="Calibri"/>
                <a:cs typeface="Calibri"/>
                <a:sym typeface="Calibri"/>
              </a:rPr>
              <a:t>top 10 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important features of the </a:t>
            </a:r>
            <a:r>
              <a:rPr lang="en-US" sz="1800">
                <a:solidFill>
                  <a:srgbClr val="CCCCFF"/>
                </a:solidFill>
                <a:latin typeface="Calibri"/>
                <a:ea typeface="Calibri"/>
                <a:cs typeface="Calibri"/>
                <a:sym typeface="Calibri"/>
              </a:rPr>
              <a:t>XGBoost model 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are the key predictors that play a significant role in influencing the model's predictions, as they contribute the most to the decision-making process based on their calculated importance scores.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7" name="Google Shape;41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4025" y="345689"/>
            <a:ext cx="11693624" cy="572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87970"/>
            <a:ext cx="5049297" cy="7428364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23"/>
          <p:cNvSpPr/>
          <p:nvPr/>
        </p:nvSpPr>
        <p:spPr>
          <a:xfrm>
            <a:off x="6854777" y="3267310"/>
            <a:ext cx="6756677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68750"/>
              </a:lnSpc>
              <a:spcBef>
                <a:spcPts val="0"/>
              </a:spcBef>
              <a:spcAft>
                <a:spcPts val="0"/>
              </a:spcAft>
              <a:buClr>
                <a:srgbClr val="CCCCFF"/>
              </a:buClr>
              <a:buSzPts val="8800"/>
              <a:buFont typeface="Prompt"/>
              <a:buNone/>
            </a:pPr>
            <a:r>
              <a:rPr lang="en-US" sz="8800">
                <a:solidFill>
                  <a:srgbClr val="CCCCFF"/>
                </a:solidFill>
                <a:latin typeface="Prompt"/>
                <a:ea typeface="Prompt"/>
                <a:cs typeface="Prompt"/>
                <a:sym typeface="Prompt"/>
              </a:rPr>
              <a:t>Deployment</a:t>
            </a:r>
            <a:endParaRPr/>
          </a:p>
        </p:txBody>
      </p:sp>
      <p:sp>
        <p:nvSpPr>
          <p:cNvPr id="424" name="Google Shape;424;p23"/>
          <p:cNvSpPr txBox="1"/>
          <p:nvPr/>
        </p:nvSpPr>
        <p:spPr>
          <a:xfrm>
            <a:off x="12782550" y="7816334"/>
            <a:ext cx="1847850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4"/>
          <p:cNvSpPr txBox="1"/>
          <p:nvPr/>
        </p:nvSpPr>
        <p:spPr>
          <a:xfrm>
            <a:off x="12782550" y="7816334"/>
            <a:ext cx="1847850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24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24"/>
          <p:cNvSpPr/>
          <p:nvPr/>
        </p:nvSpPr>
        <p:spPr>
          <a:xfrm>
            <a:off x="412045" y="197485"/>
            <a:ext cx="2308645" cy="604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CCCFF"/>
                </a:solidFill>
                <a:latin typeface="Prompt"/>
                <a:ea typeface="Prompt"/>
                <a:cs typeface="Prompt"/>
                <a:sym typeface="Prompt"/>
              </a:rPr>
              <a:t>Screenshots</a:t>
            </a:r>
            <a:endParaRPr sz="2800">
              <a:solidFill>
                <a:srgbClr val="CCCCFF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431" name="Google Shape;43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46267" y="1197984"/>
            <a:ext cx="6515782" cy="5771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5371" y="1197984"/>
            <a:ext cx="6742473" cy="5771528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24"/>
          <p:cNvSpPr/>
          <p:nvPr/>
        </p:nvSpPr>
        <p:spPr>
          <a:xfrm>
            <a:off x="2308302" y="7348654"/>
            <a:ext cx="9523142" cy="759058"/>
          </a:xfrm>
          <a:prstGeom prst="roundRect">
            <a:avLst>
              <a:gd fmla="val 13248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4"/>
          <p:cNvSpPr txBox="1"/>
          <p:nvPr/>
        </p:nvSpPr>
        <p:spPr>
          <a:xfrm>
            <a:off x="2389365" y="7402610"/>
            <a:ext cx="912984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lang="en-US" sz="1800">
                <a:solidFill>
                  <a:srgbClr val="CCCCFF"/>
                </a:solidFill>
                <a:latin typeface="Calibri"/>
                <a:ea typeface="Calibri"/>
                <a:cs typeface="Calibri"/>
                <a:sym typeface="Calibri"/>
              </a:rPr>
              <a:t>XGBoost model 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has been deployed using </a:t>
            </a:r>
            <a:r>
              <a:rPr b="1" lang="en-US" sz="1800">
                <a:solidFill>
                  <a:srgbClr val="CCCCFF"/>
                </a:solidFill>
                <a:latin typeface="Calibri"/>
                <a:ea typeface="Calibri"/>
                <a:cs typeface="Calibri"/>
                <a:sym typeface="Calibri"/>
              </a:rPr>
              <a:t>all 47 features</a:t>
            </a:r>
            <a:r>
              <a:rPr lang="en-US" sz="1800">
                <a:solidFill>
                  <a:srgbClr val="CCCC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from the training dataset in a real-time prediction system through the </a:t>
            </a:r>
            <a:r>
              <a:rPr b="1" lang="en-US" sz="1800">
                <a:solidFill>
                  <a:srgbClr val="CCCCFF"/>
                </a:solidFill>
                <a:latin typeface="Calibri"/>
                <a:ea typeface="Calibri"/>
                <a:cs typeface="Calibri"/>
                <a:sym typeface="Calibri"/>
              </a:rPr>
              <a:t>Streamlit</a:t>
            </a:r>
            <a:r>
              <a:rPr lang="en-US" sz="1800">
                <a:solidFill>
                  <a:srgbClr val="CCCC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framework, enabling interactive predictions.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5"/>
          <p:cNvSpPr txBox="1"/>
          <p:nvPr/>
        </p:nvSpPr>
        <p:spPr>
          <a:xfrm>
            <a:off x="12782550" y="7816334"/>
            <a:ext cx="1847850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25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0" name="Google Shape;44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3121" y="858644"/>
            <a:ext cx="6483363" cy="5531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595" y="858646"/>
            <a:ext cx="7270595" cy="5531862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"/>
          <p:cNvSpPr/>
          <p:nvPr/>
        </p:nvSpPr>
        <p:spPr>
          <a:xfrm rot="5400000">
            <a:off x="4159406" y="5230782"/>
            <a:ext cx="434895" cy="1884556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25"/>
          <p:cNvSpPr/>
          <p:nvPr/>
        </p:nvSpPr>
        <p:spPr>
          <a:xfrm rot="5400000">
            <a:off x="11622825" y="5230781"/>
            <a:ext cx="434895" cy="1884556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25"/>
          <p:cNvSpPr/>
          <p:nvPr/>
        </p:nvSpPr>
        <p:spPr>
          <a:xfrm>
            <a:off x="2227239" y="6925366"/>
            <a:ext cx="9523142" cy="759058"/>
          </a:xfrm>
          <a:prstGeom prst="roundRect">
            <a:avLst>
              <a:gd fmla="val 13248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25"/>
          <p:cNvSpPr txBox="1"/>
          <p:nvPr/>
        </p:nvSpPr>
        <p:spPr>
          <a:xfrm>
            <a:off x="2416810" y="6944527"/>
            <a:ext cx="933357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lang="en-US" sz="1800">
                <a:solidFill>
                  <a:srgbClr val="CCCCFF"/>
                </a:solidFill>
                <a:latin typeface="Calibri"/>
                <a:ea typeface="Calibri"/>
                <a:cs typeface="Calibri"/>
                <a:sym typeface="Calibri"/>
              </a:rPr>
              <a:t>XGBoost model 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has been successfully deployed in a real-time prediction system using the </a:t>
            </a:r>
            <a:r>
              <a:rPr b="1" lang="en-US" sz="1800">
                <a:solidFill>
                  <a:srgbClr val="CCCCFF"/>
                </a:solidFill>
                <a:latin typeface="Calibri"/>
                <a:ea typeface="Calibri"/>
                <a:cs typeface="Calibri"/>
                <a:sym typeface="Calibri"/>
              </a:rPr>
              <a:t>top 10 important features 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identified during the </a:t>
            </a:r>
            <a:r>
              <a:rPr b="1" lang="en-US" sz="1800">
                <a:solidFill>
                  <a:srgbClr val="CCCCFF"/>
                </a:solidFill>
                <a:latin typeface="Calibri"/>
                <a:ea typeface="Calibri"/>
                <a:cs typeface="Calibri"/>
                <a:sym typeface="Calibri"/>
              </a:rPr>
              <a:t>interpretation</a:t>
            </a:r>
            <a:r>
              <a:rPr lang="en-US" sz="1800">
                <a:solidFill>
                  <a:srgbClr val="CCCC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6"/>
          <p:cNvSpPr/>
          <p:nvPr/>
        </p:nvSpPr>
        <p:spPr>
          <a:xfrm>
            <a:off x="598051" y="469940"/>
            <a:ext cx="5628918" cy="533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77777"/>
              </a:lnSpc>
              <a:spcBef>
                <a:spcPts val="0"/>
              </a:spcBef>
              <a:spcAft>
                <a:spcPts val="0"/>
              </a:spcAft>
              <a:buClr>
                <a:srgbClr val="CCCCFF"/>
              </a:buClr>
              <a:buSzPts val="5400"/>
              <a:buFont typeface="Prompt"/>
              <a:buNone/>
            </a:pPr>
            <a:r>
              <a:rPr lang="en-US" sz="5400">
                <a:solidFill>
                  <a:srgbClr val="CCCCFF"/>
                </a:solidFill>
                <a:latin typeface="Prompt"/>
                <a:ea typeface="Prompt"/>
                <a:cs typeface="Prompt"/>
                <a:sym typeface="Prompt"/>
              </a:rPr>
              <a:t>Conclusion</a:t>
            </a:r>
            <a:endParaRPr sz="4800">
              <a:solidFill>
                <a:srgbClr val="CCCCFF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451" name="Google Shape;451;p26"/>
          <p:cNvSpPr txBox="1"/>
          <p:nvPr/>
        </p:nvSpPr>
        <p:spPr>
          <a:xfrm>
            <a:off x="12782550" y="7816334"/>
            <a:ext cx="1847850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26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26"/>
          <p:cNvSpPr/>
          <p:nvPr/>
        </p:nvSpPr>
        <p:spPr>
          <a:xfrm>
            <a:off x="412595" y="2060953"/>
            <a:ext cx="13760605" cy="42780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rPr>
              <a:t>Key Takeaways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rPr>
              <a:t>The </a:t>
            </a:r>
            <a:r>
              <a:rPr b="1" lang="en-US" sz="2000">
                <a:solidFill>
                  <a:srgbClr val="CCCCFF"/>
                </a:solidFill>
                <a:latin typeface="Mukta"/>
                <a:ea typeface="Mukta"/>
                <a:cs typeface="Mukta"/>
                <a:sym typeface="Mukta"/>
              </a:rPr>
              <a:t>XGBoost model</a:t>
            </a:r>
            <a:r>
              <a:rPr lang="en-US" sz="2000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rPr>
              <a:t> developed provides an effective tool for predicting whether a client will subscribe to a term deposit based on a range of features.</a:t>
            </a:r>
            <a:endParaRPr/>
          </a:p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rgbClr val="CCCCFF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CCCCFF"/>
                </a:solidFill>
                <a:latin typeface="Mukta"/>
                <a:ea typeface="Mukta"/>
                <a:cs typeface="Mukta"/>
                <a:sym typeface="Mukta"/>
              </a:rPr>
              <a:t>Duration</a:t>
            </a:r>
            <a:r>
              <a:rPr lang="en-US" sz="2000">
                <a:solidFill>
                  <a:srgbClr val="CCCCFF"/>
                </a:solidFill>
                <a:latin typeface="Mukta"/>
                <a:ea typeface="Mukta"/>
                <a:cs typeface="Mukta"/>
                <a:sym typeface="Mukta"/>
              </a:rPr>
              <a:t> </a:t>
            </a:r>
            <a:r>
              <a:rPr lang="en-US" sz="2000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rPr>
              <a:t>of the client interaction emerged as the most significant predictor, indicating that longer calls often correlate with successful subscription.</a:t>
            </a:r>
            <a:endParaRPr/>
          </a:p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rPr>
              <a:t>Economic indicators such as </a:t>
            </a:r>
            <a:r>
              <a:rPr b="1" lang="en-US" sz="2000">
                <a:solidFill>
                  <a:srgbClr val="CCCCFF"/>
                </a:solidFill>
                <a:latin typeface="Mukta"/>
                <a:ea typeface="Mukta"/>
                <a:cs typeface="Mukta"/>
                <a:sym typeface="Mukta"/>
              </a:rPr>
              <a:t>euribor3m</a:t>
            </a:r>
            <a:r>
              <a:rPr lang="en-US" sz="2000">
                <a:solidFill>
                  <a:srgbClr val="CCCCFF"/>
                </a:solidFill>
                <a:latin typeface="Mukta"/>
                <a:ea typeface="Mukta"/>
                <a:cs typeface="Mukta"/>
                <a:sym typeface="Mukta"/>
              </a:rPr>
              <a:t> </a:t>
            </a:r>
            <a:r>
              <a:rPr lang="en-US" sz="2000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rPr>
              <a:t>(interest rates) and </a:t>
            </a:r>
            <a:r>
              <a:rPr b="1" lang="en-US" sz="2000">
                <a:solidFill>
                  <a:srgbClr val="CCCCFF"/>
                </a:solidFill>
                <a:latin typeface="Mukta"/>
                <a:ea typeface="Mukta"/>
                <a:cs typeface="Mukta"/>
                <a:sym typeface="Mukta"/>
              </a:rPr>
              <a:t>nr_employed</a:t>
            </a:r>
            <a:r>
              <a:rPr lang="en-US" sz="2000">
                <a:solidFill>
                  <a:srgbClr val="CCCCFF"/>
                </a:solidFill>
                <a:latin typeface="Mukta"/>
                <a:ea typeface="Mukta"/>
                <a:cs typeface="Mukta"/>
                <a:sym typeface="Mukta"/>
              </a:rPr>
              <a:t> </a:t>
            </a:r>
            <a:r>
              <a:rPr lang="en-US" sz="2000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rPr>
              <a:t>(employment levels) were also important in determining the likelihood of subscription.</a:t>
            </a:r>
            <a:endParaRPr/>
          </a:p>
          <a:p>
            <a:pPr indent="-1587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rPr>
              <a:t>Deployment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lt1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rPr>
              <a:t>The model has been deployed through a real-time prediction system using the </a:t>
            </a:r>
            <a:r>
              <a:rPr b="1" lang="en-US" sz="2000">
                <a:solidFill>
                  <a:srgbClr val="CCCCFF"/>
                </a:solidFill>
                <a:latin typeface="Mukta"/>
                <a:ea typeface="Mukta"/>
                <a:cs typeface="Mukta"/>
                <a:sym typeface="Mukta"/>
              </a:rPr>
              <a:t>Streamlit</a:t>
            </a:r>
            <a:r>
              <a:rPr lang="en-US" sz="2000">
                <a:solidFill>
                  <a:srgbClr val="CCCCFF"/>
                </a:solidFill>
                <a:latin typeface="Mukta"/>
                <a:ea typeface="Mukta"/>
                <a:cs typeface="Mukta"/>
                <a:sym typeface="Mukta"/>
              </a:rPr>
              <a:t> </a:t>
            </a:r>
            <a:r>
              <a:rPr lang="en-US" sz="2000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rPr>
              <a:t>framework.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58" name="Google Shape;45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31743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27"/>
          <p:cNvSpPr/>
          <p:nvPr/>
        </p:nvSpPr>
        <p:spPr>
          <a:xfrm>
            <a:off x="598050" y="469950"/>
            <a:ext cx="73845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CCCCFF"/>
              </a:buClr>
              <a:buSzPts val="3600"/>
              <a:buFont typeface="Prompt"/>
              <a:buNone/>
            </a:pPr>
            <a:r>
              <a:rPr lang="en-US" sz="3600">
                <a:solidFill>
                  <a:srgbClr val="CCCCFF"/>
                </a:solidFill>
                <a:latin typeface="Prompt"/>
                <a:ea typeface="Prompt"/>
                <a:cs typeface="Prompt"/>
                <a:sym typeface="Prompt"/>
              </a:rPr>
              <a:t>Project Outcome &amp; Impact</a:t>
            </a:r>
            <a:endParaRPr sz="3600">
              <a:solidFill>
                <a:srgbClr val="CCCCFF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descr="preencoded.png" id="460" name="Google Shape;46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740" y="1347770"/>
            <a:ext cx="427196" cy="427196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27"/>
          <p:cNvSpPr/>
          <p:nvPr/>
        </p:nvSpPr>
        <p:spPr>
          <a:xfrm>
            <a:off x="552446" y="2022025"/>
            <a:ext cx="52719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00"/>
              <a:buFont typeface="Poppins"/>
              <a:buNone/>
            </a:pPr>
            <a:r>
              <a:rPr b="1" lang="en-US" sz="1800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Increased Term Deposit Subscriptions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27"/>
          <p:cNvSpPr/>
          <p:nvPr/>
        </p:nvSpPr>
        <p:spPr>
          <a:xfrm>
            <a:off x="598051" y="2409655"/>
            <a:ext cx="7947898" cy="2733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357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00"/>
              <a:buFont typeface="Roboto"/>
              <a:buNone/>
            </a:pPr>
            <a:r>
              <a:rPr b="1" lang="en-US" sz="14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Drive growth in term deposit subscriptions.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63" name="Google Shape;463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2461" y="2991534"/>
            <a:ext cx="427196" cy="427196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27"/>
          <p:cNvSpPr/>
          <p:nvPr/>
        </p:nvSpPr>
        <p:spPr>
          <a:xfrm>
            <a:off x="541502" y="3544975"/>
            <a:ext cx="44769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00"/>
              <a:buFont typeface="Poppins"/>
              <a:buNone/>
            </a:pPr>
            <a:r>
              <a:rPr b="1" lang="en-US" sz="1800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Enhanced Customer Retention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541496" y="3979187"/>
            <a:ext cx="7947898" cy="2733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357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00"/>
              <a:buFont typeface="Roboto"/>
              <a:buNone/>
            </a:pPr>
            <a:r>
              <a:rPr b="1" lang="en-US" sz="14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Improve customer satisfaction and loyalty.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66" name="Google Shape;466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1496" y="4828966"/>
            <a:ext cx="427196" cy="427196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27"/>
          <p:cNvSpPr/>
          <p:nvPr/>
        </p:nvSpPr>
        <p:spPr>
          <a:xfrm>
            <a:off x="541501" y="5533050"/>
            <a:ext cx="45549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00"/>
              <a:buFont typeface="Poppins"/>
              <a:buNone/>
            </a:pPr>
            <a:r>
              <a:rPr b="1" lang="en-US" sz="1800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Data-Driven Marketing Strategies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27"/>
          <p:cNvSpPr/>
          <p:nvPr/>
        </p:nvSpPr>
        <p:spPr>
          <a:xfrm>
            <a:off x="541496" y="5902740"/>
            <a:ext cx="7947898" cy="2733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357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00"/>
              <a:buFont typeface="Roboto"/>
              <a:buNone/>
            </a:pPr>
            <a:r>
              <a:rPr b="1" lang="en-US" sz="14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Optimize marketing campaigns for maximum effectiveness.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27"/>
          <p:cNvSpPr txBox="1"/>
          <p:nvPr/>
        </p:nvSpPr>
        <p:spPr>
          <a:xfrm>
            <a:off x="12782550" y="7816334"/>
            <a:ext cx="1847850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70" name="Google Shape;470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27"/>
          <p:cNvSpPr txBox="1"/>
          <p:nvPr/>
        </p:nvSpPr>
        <p:spPr>
          <a:xfrm>
            <a:off x="12782550" y="7772290"/>
            <a:ext cx="1847850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72" name="Google Shape;472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1496" y="6525393"/>
            <a:ext cx="427196" cy="427196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27"/>
          <p:cNvSpPr/>
          <p:nvPr/>
        </p:nvSpPr>
        <p:spPr>
          <a:xfrm>
            <a:off x="541496" y="7078156"/>
            <a:ext cx="3185398" cy="2669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00"/>
              <a:buFont typeface="Poppins"/>
              <a:buNone/>
            </a:pPr>
            <a:r>
              <a:rPr b="1" lang="en-US" sz="1800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Team</a:t>
            </a:r>
            <a:r>
              <a:rPr lang="en-US" sz="1600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-US" sz="1800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Collaboration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9" name="Google Shape;47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28"/>
          <p:cNvSpPr/>
          <p:nvPr/>
        </p:nvSpPr>
        <p:spPr>
          <a:xfrm>
            <a:off x="6350437" y="3389233"/>
            <a:ext cx="5486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4300"/>
              <a:buFont typeface="Prompt"/>
              <a:buNone/>
            </a:pPr>
            <a:r>
              <a:rPr lang="en-US" sz="4300">
                <a:solidFill>
                  <a:srgbClr val="C6BFEE"/>
                </a:solidFill>
                <a:latin typeface="Prompt"/>
                <a:ea typeface="Prompt"/>
                <a:cs typeface="Prompt"/>
                <a:sym typeface="Prompt"/>
              </a:rPr>
              <a:t>      Thank You </a:t>
            </a:r>
            <a:endParaRPr sz="4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28"/>
          <p:cNvSpPr/>
          <p:nvPr/>
        </p:nvSpPr>
        <p:spPr>
          <a:xfrm>
            <a:off x="6350437" y="4445318"/>
            <a:ext cx="7415927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t/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28"/>
          <p:cNvSpPr txBox="1"/>
          <p:nvPr/>
        </p:nvSpPr>
        <p:spPr>
          <a:xfrm>
            <a:off x="12782550" y="7816334"/>
            <a:ext cx="1847850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28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"/>
          <p:cNvSpPr/>
          <p:nvPr/>
        </p:nvSpPr>
        <p:spPr>
          <a:xfrm>
            <a:off x="5762629" y="129075"/>
            <a:ext cx="4295537" cy="5369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73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3350"/>
              <a:buFont typeface="Prompt"/>
              <a:buNone/>
            </a:pPr>
            <a:r>
              <a:rPr lang="en-US" sz="3350">
                <a:solidFill>
                  <a:srgbClr val="C6BFEE"/>
                </a:solidFill>
                <a:latin typeface="Prompt"/>
                <a:ea typeface="Prompt"/>
                <a:cs typeface="Prompt"/>
                <a:sym typeface="Prompt"/>
              </a:rPr>
              <a:t>Contents</a:t>
            </a:r>
            <a:endParaRPr sz="3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338260" y="1431846"/>
            <a:ext cx="7481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Noto Sans Symbols"/>
              <a:buChar char="❑"/>
            </a:pPr>
            <a:r>
              <a:rPr b="1" lang="en-US" sz="1800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Project Overview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3"/>
          <p:cNvSpPr/>
          <p:nvPr/>
        </p:nvSpPr>
        <p:spPr>
          <a:xfrm>
            <a:off x="338260" y="1808798"/>
            <a:ext cx="7481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Noto Sans Symbols"/>
              <a:buChar char="❑"/>
            </a:pPr>
            <a:r>
              <a:rPr b="1" lang="en-US" sz="1800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Objective and Dataset Overview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3"/>
          <p:cNvSpPr/>
          <p:nvPr/>
        </p:nvSpPr>
        <p:spPr>
          <a:xfrm>
            <a:off x="338260" y="2185750"/>
            <a:ext cx="7481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Noto Sans Symbols"/>
              <a:buChar char="❑"/>
            </a:pPr>
            <a:r>
              <a:rPr b="1" lang="en-US" sz="1800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Data Overview and Initial Processing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3"/>
          <p:cNvSpPr/>
          <p:nvPr/>
        </p:nvSpPr>
        <p:spPr>
          <a:xfrm>
            <a:off x="647466" y="2562702"/>
            <a:ext cx="7172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1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00"/>
              <a:buFont typeface="Noto Sans Symbols"/>
              <a:buChar char="❑"/>
            </a:pPr>
            <a:r>
              <a:rPr b="1" i="0" lang="en-US" sz="16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Data Loading and Structure</a:t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3"/>
          <p:cNvSpPr/>
          <p:nvPr/>
        </p:nvSpPr>
        <p:spPr>
          <a:xfrm>
            <a:off x="647466" y="2939654"/>
            <a:ext cx="7172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1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00"/>
              <a:buFont typeface="Noto Sans Symbols"/>
              <a:buChar char="❑"/>
            </a:pPr>
            <a:r>
              <a:rPr b="1" i="0" lang="en-US" sz="16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Memory Optimization and Typecasting</a:t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3"/>
          <p:cNvSpPr/>
          <p:nvPr/>
        </p:nvSpPr>
        <p:spPr>
          <a:xfrm>
            <a:off x="338260" y="3316605"/>
            <a:ext cx="7481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Noto Sans Symbols"/>
              <a:buChar char="❑"/>
            </a:pPr>
            <a:r>
              <a:rPr b="1" lang="en-US" sz="1800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Key Statistical Insights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3"/>
          <p:cNvSpPr/>
          <p:nvPr/>
        </p:nvSpPr>
        <p:spPr>
          <a:xfrm>
            <a:off x="647466" y="3693557"/>
            <a:ext cx="7172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1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00"/>
              <a:buFont typeface="Noto Sans Symbols"/>
              <a:buChar char="❑"/>
            </a:pPr>
            <a:r>
              <a:rPr b="1" i="0" lang="en-US" sz="16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Summary Statistics and Outliers</a:t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3"/>
          <p:cNvSpPr/>
          <p:nvPr/>
        </p:nvSpPr>
        <p:spPr>
          <a:xfrm>
            <a:off x="647466" y="4070509"/>
            <a:ext cx="7172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1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00"/>
              <a:buFont typeface="Noto Sans Symbols"/>
              <a:buChar char="❑"/>
            </a:pPr>
            <a:r>
              <a:rPr b="1" i="0" lang="en-US" sz="16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Numeric Feature Distributions</a:t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3"/>
          <p:cNvSpPr/>
          <p:nvPr/>
        </p:nvSpPr>
        <p:spPr>
          <a:xfrm>
            <a:off x="338260" y="4447461"/>
            <a:ext cx="7481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Noto Sans Symbols"/>
              <a:buChar char="❑"/>
            </a:pPr>
            <a:r>
              <a:rPr b="1" lang="en-US" sz="1800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Data Visualization &amp; Correlation Analysis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3"/>
          <p:cNvSpPr/>
          <p:nvPr/>
        </p:nvSpPr>
        <p:spPr>
          <a:xfrm>
            <a:off x="647466" y="4824413"/>
            <a:ext cx="7172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1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00"/>
              <a:buFont typeface="Noto Sans Symbols"/>
              <a:buChar char="❑"/>
            </a:pPr>
            <a:r>
              <a:rPr b="1" i="0" lang="en-US" sz="16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Target Distribution</a:t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647466" y="5201365"/>
            <a:ext cx="7172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1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00"/>
              <a:buFont typeface="Noto Sans Symbols"/>
              <a:buChar char="❑"/>
            </a:pPr>
            <a:r>
              <a:rPr b="1" i="0" lang="en-US" sz="16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Correlation Matrix and Insights</a:t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338260" y="5578317"/>
            <a:ext cx="7481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Noto Sans Symbols"/>
              <a:buChar char="❑"/>
            </a:pPr>
            <a:r>
              <a:rPr b="1" lang="en-US" sz="1800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Issues ,,Challenges  and Feature Engineering 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/>
          <p:nvPr/>
        </p:nvSpPr>
        <p:spPr>
          <a:xfrm>
            <a:off x="647466" y="5955269"/>
            <a:ext cx="7172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1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00"/>
              <a:buFont typeface="Noto Sans Symbols"/>
              <a:buChar char="❑"/>
            </a:pPr>
            <a:r>
              <a:rPr b="1" i="0" lang="en-US" sz="16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Feature Creation and Transformations</a:t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647466" y="6332220"/>
            <a:ext cx="7172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1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00"/>
              <a:buFont typeface="Noto Sans Symbols"/>
              <a:buChar char="❑"/>
            </a:pPr>
            <a:r>
              <a:rPr b="1" i="0" lang="en-US" sz="16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Handling Multicollinearity</a:t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/>
          <p:nvPr/>
        </p:nvSpPr>
        <p:spPr>
          <a:xfrm>
            <a:off x="5979032" y="1431846"/>
            <a:ext cx="7481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Noto Sans Symbols"/>
              <a:buChar char="❑"/>
            </a:pPr>
            <a:r>
              <a:rPr b="1" lang="en-US" sz="1800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Methods for Improvement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"/>
          <p:cNvSpPr/>
          <p:nvPr/>
        </p:nvSpPr>
        <p:spPr>
          <a:xfrm>
            <a:off x="6791789" y="1863086"/>
            <a:ext cx="7172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1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00"/>
              <a:buFont typeface="Noto Sans Symbols"/>
              <a:buChar char="❑"/>
            </a:pPr>
            <a:r>
              <a:rPr b="1" i="0" lang="en-US" sz="16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Dimensionality Reduction</a:t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3"/>
          <p:cNvSpPr/>
          <p:nvPr/>
        </p:nvSpPr>
        <p:spPr>
          <a:xfrm>
            <a:off x="6791789" y="2172410"/>
            <a:ext cx="7172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1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00"/>
              <a:buFont typeface="Noto Sans Symbols"/>
              <a:buChar char="❑"/>
            </a:pPr>
            <a:r>
              <a:rPr b="1" i="0" lang="en-US" sz="16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Feature Engineering and Outlier Treatment</a:t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3"/>
          <p:cNvSpPr txBox="1"/>
          <p:nvPr/>
        </p:nvSpPr>
        <p:spPr>
          <a:xfrm>
            <a:off x="12782550" y="7816334"/>
            <a:ext cx="1847850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"/>
          <p:cNvSpPr/>
          <p:nvPr/>
        </p:nvSpPr>
        <p:spPr>
          <a:xfrm>
            <a:off x="5979032" y="2573448"/>
            <a:ext cx="7481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Noto Sans Symbols"/>
              <a:buChar char="❑"/>
            </a:pPr>
            <a:r>
              <a:rPr b="1" lang="en-US" sz="1800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EDA Insights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3"/>
          <p:cNvSpPr/>
          <p:nvPr/>
        </p:nvSpPr>
        <p:spPr>
          <a:xfrm>
            <a:off x="5979032" y="2994269"/>
            <a:ext cx="7481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Noto Sans Symbols"/>
              <a:buChar char="❑"/>
            </a:pPr>
            <a:r>
              <a:rPr b="1" lang="en-US" sz="1800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Model Building and Evaluation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3"/>
          <p:cNvSpPr/>
          <p:nvPr/>
        </p:nvSpPr>
        <p:spPr>
          <a:xfrm>
            <a:off x="5979032" y="3683359"/>
            <a:ext cx="7481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28575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Noto Sans Symbols"/>
              <a:buChar char="❑"/>
            </a:pPr>
            <a:r>
              <a:rPr b="1" lang="en-US" sz="1800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 Evaluation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3"/>
          <p:cNvSpPr/>
          <p:nvPr/>
        </p:nvSpPr>
        <p:spPr>
          <a:xfrm>
            <a:off x="6791788" y="3288174"/>
            <a:ext cx="7172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1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00"/>
              <a:buFont typeface="Noto Sans Symbols"/>
              <a:buChar char="❑"/>
            </a:pPr>
            <a:r>
              <a:rPr b="1" lang="en-US" sz="1600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Hyperparameter</a:t>
            </a:r>
            <a:r>
              <a:rPr b="1" i="0" lang="en-US" sz="16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 tuning</a:t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3"/>
          <p:cNvSpPr/>
          <p:nvPr/>
        </p:nvSpPr>
        <p:spPr>
          <a:xfrm>
            <a:off x="6791787" y="3992682"/>
            <a:ext cx="7172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1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00"/>
              <a:buFont typeface="Noto Sans Symbols"/>
              <a:buChar char="❑"/>
            </a:pPr>
            <a:r>
              <a:rPr b="1" i="0" lang="en-US" sz="16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Metrics  Graphs</a:t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1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"/>
          <p:cNvSpPr/>
          <p:nvPr/>
        </p:nvSpPr>
        <p:spPr>
          <a:xfrm>
            <a:off x="5979032" y="4369634"/>
            <a:ext cx="7481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Noto Sans Symbols"/>
              <a:buChar char="❑"/>
            </a:pPr>
            <a:r>
              <a:rPr b="1" lang="en-US" sz="1800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Interpretation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"/>
          <p:cNvSpPr/>
          <p:nvPr/>
        </p:nvSpPr>
        <p:spPr>
          <a:xfrm>
            <a:off x="6871339" y="4722408"/>
            <a:ext cx="7172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1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00"/>
              <a:buFont typeface="Noto Sans Symbols"/>
              <a:buChar char="❑"/>
            </a:pPr>
            <a:r>
              <a:rPr b="1" i="0" lang="en-US" sz="16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Top 10 features.</a:t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5979032" y="5191166"/>
            <a:ext cx="7481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Noto Sans Symbols"/>
              <a:buChar char="❑"/>
            </a:pPr>
            <a:r>
              <a:rPr b="1" lang="en-US" sz="1800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Deployment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"/>
          <p:cNvSpPr/>
          <p:nvPr/>
        </p:nvSpPr>
        <p:spPr>
          <a:xfrm>
            <a:off x="5979032" y="5676258"/>
            <a:ext cx="7481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Noto Sans Symbols"/>
              <a:buChar char="❑"/>
            </a:pPr>
            <a:r>
              <a:rPr b="1" lang="en-US" sz="1800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Conclusion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3"/>
          <p:cNvSpPr/>
          <p:nvPr/>
        </p:nvSpPr>
        <p:spPr>
          <a:xfrm>
            <a:off x="5979032" y="6167359"/>
            <a:ext cx="7481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Noto Sans Symbols"/>
              <a:buChar char="❑"/>
            </a:pPr>
            <a:r>
              <a:rPr b="1" lang="en-US" sz="1800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Project Outcome and Impact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2" name="Google Shape;12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91850" y="-35525"/>
            <a:ext cx="2838550" cy="776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8" name="Google Shape;12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9918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9" name="Google Shape;12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2891" y="299085"/>
            <a:ext cx="4564618" cy="2393633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4"/>
          <p:cNvSpPr/>
          <p:nvPr/>
        </p:nvSpPr>
        <p:spPr>
          <a:xfrm>
            <a:off x="1321356" y="3656648"/>
            <a:ext cx="5318879" cy="6647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01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4150"/>
              <a:buFont typeface="Prompt"/>
              <a:buNone/>
            </a:pPr>
            <a:r>
              <a:rPr lang="en-US" sz="4150">
                <a:solidFill>
                  <a:srgbClr val="C6BFEE"/>
                </a:solidFill>
                <a:latin typeface="Prompt"/>
                <a:ea typeface="Prompt"/>
                <a:cs typeface="Prompt"/>
                <a:sym typeface="Prompt"/>
              </a:rPr>
              <a:t>Project Overview</a:t>
            </a:r>
            <a:endParaRPr sz="4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4"/>
          <p:cNvSpPr/>
          <p:nvPr/>
        </p:nvSpPr>
        <p:spPr>
          <a:xfrm>
            <a:off x="1321356" y="4680347"/>
            <a:ext cx="5874187" cy="2884408"/>
          </a:xfrm>
          <a:prstGeom prst="roundRect">
            <a:avLst>
              <a:gd fmla="val 3485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4"/>
          <p:cNvSpPr/>
          <p:nvPr/>
        </p:nvSpPr>
        <p:spPr>
          <a:xfrm>
            <a:off x="1568291" y="4927283"/>
            <a:ext cx="2659380" cy="3324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050"/>
              <a:buFont typeface="Prompt"/>
              <a:buNone/>
            </a:pPr>
            <a:r>
              <a:rPr lang="en-US" sz="2050">
                <a:solidFill>
                  <a:srgbClr val="DAD8E9"/>
                </a:solidFill>
                <a:latin typeface="Prompt"/>
                <a:ea typeface="Prompt"/>
                <a:cs typeface="Prompt"/>
                <a:sym typeface="Prompt"/>
              </a:rPr>
              <a:t>Objective</a:t>
            </a:r>
            <a:endParaRPr sz="2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4"/>
          <p:cNvSpPr/>
          <p:nvPr/>
        </p:nvSpPr>
        <p:spPr>
          <a:xfrm>
            <a:off x="1568291" y="5403294"/>
            <a:ext cx="5380315" cy="1531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50"/>
              <a:buFont typeface="Mukta"/>
              <a:buNone/>
            </a:pPr>
            <a:r>
              <a:rPr b="1" lang="en-US" sz="1850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Develop a predictive model to classify whether a customer will subscribe to a term deposit based on demographic, socio-economic, and campaign-related factors.</a:t>
            </a:r>
            <a:endParaRPr b="1"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4"/>
          <p:cNvSpPr/>
          <p:nvPr/>
        </p:nvSpPr>
        <p:spPr>
          <a:xfrm>
            <a:off x="7434858" y="4680347"/>
            <a:ext cx="5874187" cy="2884408"/>
          </a:xfrm>
          <a:prstGeom prst="roundRect">
            <a:avLst>
              <a:gd fmla="val 3485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4"/>
          <p:cNvSpPr/>
          <p:nvPr/>
        </p:nvSpPr>
        <p:spPr>
          <a:xfrm>
            <a:off x="7681793" y="4927283"/>
            <a:ext cx="2659380" cy="3324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050"/>
              <a:buFont typeface="Prompt"/>
              <a:buNone/>
            </a:pPr>
            <a:r>
              <a:rPr lang="en-US" sz="2050">
                <a:solidFill>
                  <a:srgbClr val="DAD8E9"/>
                </a:solidFill>
                <a:latin typeface="Prompt"/>
                <a:ea typeface="Prompt"/>
                <a:cs typeface="Prompt"/>
                <a:sym typeface="Prompt"/>
              </a:rPr>
              <a:t>Dataset</a:t>
            </a:r>
            <a:endParaRPr sz="2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4"/>
          <p:cNvSpPr/>
          <p:nvPr/>
        </p:nvSpPr>
        <p:spPr>
          <a:xfrm>
            <a:off x="7681793" y="5403294"/>
            <a:ext cx="5380315" cy="1914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50"/>
              <a:buFont typeface="Mukta"/>
              <a:buNone/>
            </a:pPr>
            <a:r>
              <a:rPr b="1" lang="en-US" sz="1850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The dataset consists of 41,118 customers with 21 features, including age, job, marital status, education, duration of last contact, and more. The target variable is binary (yes/no) indicating whether the customer subscribed to a term deposit.</a:t>
            </a:r>
            <a:endParaRPr b="1"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12782550" y="7816334"/>
            <a:ext cx="1847850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/>
          <p:nvPr/>
        </p:nvSpPr>
        <p:spPr>
          <a:xfrm>
            <a:off x="663178" y="521137"/>
            <a:ext cx="5692616" cy="5920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75"/>
              </a:lnSpc>
              <a:spcBef>
                <a:spcPts val="0"/>
              </a:spcBef>
              <a:spcAft>
                <a:spcPts val="0"/>
              </a:spcAft>
              <a:buClr>
                <a:srgbClr val="CCCCFF"/>
              </a:buClr>
              <a:buSzPts val="3700"/>
              <a:buFont typeface="Prompt"/>
              <a:buNone/>
            </a:pPr>
            <a:r>
              <a:rPr lang="en-US" sz="3700">
                <a:solidFill>
                  <a:srgbClr val="CCCCFF"/>
                </a:solidFill>
                <a:latin typeface="Prompt"/>
                <a:ea typeface="Prompt"/>
                <a:cs typeface="Prompt"/>
                <a:sym typeface="Prompt"/>
              </a:rPr>
              <a:t>Project Goals &amp; Progress</a:t>
            </a:r>
            <a:endParaRPr sz="3700">
              <a:solidFill>
                <a:srgbClr val="CCCCFF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144" name="Google Shape;144;p5"/>
          <p:cNvSpPr/>
          <p:nvPr/>
        </p:nvSpPr>
        <p:spPr>
          <a:xfrm>
            <a:off x="935950" y="1492210"/>
            <a:ext cx="22860" cy="6217325"/>
          </a:xfrm>
          <a:prstGeom prst="roundRect">
            <a:avLst>
              <a:gd fmla="val 348179" name="adj"/>
            </a:avLst>
          </a:prstGeom>
          <a:solidFill>
            <a:srgbClr val="CCCC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5"/>
          <p:cNvSpPr/>
          <p:nvPr/>
        </p:nvSpPr>
        <p:spPr>
          <a:xfrm>
            <a:off x="1137702" y="1907024"/>
            <a:ext cx="663178" cy="22860"/>
          </a:xfrm>
          <a:prstGeom prst="roundRect">
            <a:avLst>
              <a:gd fmla="val 348179" name="adj"/>
            </a:avLst>
          </a:prstGeom>
          <a:solidFill>
            <a:srgbClr val="CCCC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5"/>
          <p:cNvSpPr/>
          <p:nvPr/>
        </p:nvSpPr>
        <p:spPr>
          <a:xfrm>
            <a:off x="734199" y="1705332"/>
            <a:ext cx="426363" cy="426363"/>
          </a:xfrm>
          <a:prstGeom prst="roundRect">
            <a:avLst>
              <a:gd fmla="val 18668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5"/>
          <p:cNvSpPr/>
          <p:nvPr/>
        </p:nvSpPr>
        <p:spPr>
          <a:xfrm>
            <a:off x="905768" y="1776293"/>
            <a:ext cx="83106" cy="2843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Poppins"/>
              <a:buNone/>
            </a:pPr>
            <a:r>
              <a:rPr lang="en-US" sz="2200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5"/>
          <p:cNvSpPr/>
          <p:nvPr/>
        </p:nvSpPr>
        <p:spPr>
          <a:xfrm>
            <a:off x="1989653" y="1681639"/>
            <a:ext cx="2368748" cy="296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50"/>
              <a:buFont typeface="Poppins"/>
              <a:buNone/>
            </a:pPr>
            <a:r>
              <a:rPr lang="en-US" sz="1850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Data Collection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5"/>
          <p:cNvSpPr/>
          <p:nvPr/>
        </p:nvSpPr>
        <p:spPr>
          <a:xfrm>
            <a:off x="1989653" y="2091452"/>
            <a:ext cx="11977568" cy="3032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50"/>
              <a:buFont typeface="Roboto"/>
              <a:buNone/>
            </a:pPr>
            <a:r>
              <a:rPr lang="en-US" sz="145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Completed.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5"/>
          <p:cNvSpPr/>
          <p:nvPr/>
        </p:nvSpPr>
        <p:spPr>
          <a:xfrm>
            <a:off x="1137702" y="3188375"/>
            <a:ext cx="663178" cy="22860"/>
          </a:xfrm>
          <a:prstGeom prst="roundRect">
            <a:avLst>
              <a:gd fmla="val 348179" name="adj"/>
            </a:avLst>
          </a:prstGeom>
          <a:solidFill>
            <a:srgbClr val="CCCC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5"/>
          <p:cNvSpPr/>
          <p:nvPr/>
        </p:nvSpPr>
        <p:spPr>
          <a:xfrm>
            <a:off x="734199" y="2986683"/>
            <a:ext cx="426363" cy="426363"/>
          </a:xfrm>
          <a:prstGeom prst="roundRect">
            <a:avLst>
              <a:gd fmla="val 18668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5"/>
          <p:cNvSpPr/>
          <p:nvPr/>
        </p:nvSpPr>
        <p:spPr>
          <a:xfrm>
            <a:off x="866001" y="3057644"/>
            <a:ext cx="162639" cy="2843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Poppins"/>
              <a:buNone/>
            </a:pPr>
            <a:r>
              <a:rPr lang="en-US" sz="2200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5"/>
          <p:cNvSpPr/>
          <p:nvPr/>
        </p:nvSpPr>
        <p:spPr>
          <a:xfrm>
            <a:off x="1989653" y="2962989"/>
            <a:ext cx="2368748" cy="296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50"/>
              <a:buFont typeface="Poppins"/>
              <a:buNone/>
            </a:pPr>
            <a:r>
              <a:rPr lang="en-US" sz="1850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EDA 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5"/>
          <p:cNvSpPr/>
          <p:nvPr/>
        </p:nvSpPr>
        <p:spPr>
          <a:xfrm>
            <a:off x="1989653" y="3372803"/>
            <a:ext cx="11977568" cy="3032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50"/>
              <a:buFont typeface="Roboto"/>
              <a:buNone/>
            </a:pPr>
            <a:r>
              <a:rPr lang="en-US" sz="145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Completed.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5"/>
          <p:cNvSpPr/>
          <p:nvPr/>
        </p:nvSpPr>
        <p:spPr>
          <a:xfrm>
            <a:off x="1137702" y="4469725"/>
            <a:ext cx="663178" cy="22860"/>
          </a:xfrm>
          <a:prstGeom prst="roundRect">
            <a:avLst>
              <a:gd fmla="val 348179" name="adj"/>
            </a:avLst>
          </a:prstGeom>
          <a:solidFill>
            <a:srgbClr val="CCCC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5"/>
          <p:cNvSpPr/>
          <p:nvPr/>
        </p:nvSpPr>
        <p:spPr>
          <a:xfrm>
            <a:off x="734199" y="4268033"/>
            <a:ext cx="426363" cy="426363"/>
          </a:xfrm>
          <a:prstGeom prst="roundRect">
            <a:avLst>
              <a:gd fmla="val 18668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5"/>
          <p:cNvSpPr/>
          <p:nvPr/>
        </p:nvSpPr>
        <p:spPr>
          <a:xfrm>
            <a:off x="864215" y="4338995"/>
            <a:ext cx="166330" cy="2843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Poppins"/>
              <a:buNone/>
            </a:pPr>
            <a:r>
              <a:rPr lang="en-US" sz="2200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5"/>
          <p:cNvSpPr/>
          <p:nvPr/>
        </p:nvSpPr>
        <p:spPr>
          <a:xfrm>
            <a:off x="1989653" y="4244340"/>
            <a:ext cx="2368748" cy="296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50"/>
              <a:buFont typeface="Poppins"/>
              <a:buNone/>
            </a:pPr>
            <a:r>
              <a:rPr lang="en-US" sz="1850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Data Preprocessing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5"/>
          <p:cNvSpPr/>
          <p:nvPr/>
        </p:nvSpPr>
        <p:spPr>
          <a:xfrm>
            <a:off x="1989653" y="4654153"/>
            <a:ext cx="11977568" cy="3032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50"/>
              <a:buFont typeface="Roboto"/>
              <a:buNone/>
            </a:pPr>
            <a:r>
              <a:rPr lang="en-US" sz="145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Completed.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1137702" y="5751076"/>
            <a:ext cx="663178" cy="22860"/>
          </a:xfrm>
          <a:prstGeom prst="roundRect">
            <a:avLst>
              <a:gd fmla="val 348179" name="adj"/>
            </a:avLst>
          </a:prstGeom>
          <a:solidFill>
            <a:srgbClr val="CCCC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5"/>
          <p:cNvSpPr/>
          <p:nvPr/>
        </p:nvSpPr>
        <p:spPr>
          <a:xfrm>
            <a:off x="734199" y="5549384"/>
            <a:ext cx="426363" cy="426363"/>
          </a:xfrm>
          <a:prstGeom prst="roundRect">
            <a:avLst>
              <a:gd fmla="val 18668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5"/>
          <p:cNvSpPr/>
          <p:nvPr/>
        </p:nvSpPr>
        <p:spPr>
          <a:xfrm>
            <a:off x="860167" y="5620345"/>
            <a:ext cx="174308" cy="2843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Poppins"/>
              <a:buNone/>
            </a:pPr>
            <a:r>
              <a:rPr lang="en-US" sz="2200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5"/>
          <p:cNvSpPr/>
          <p:nvPr/>
        </p:nvSpPr>
        <p:spPr>
          <a:xfrm>
            <a:off x="1989653" y="5525691"/>
            <a:ext cx="2368748" cy="296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Feature Engineering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alibri"/>
              <a:buNone/>
            </a:pPr>
            <a:r>
              <a:t/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5"/>
          <p:cNvSpPr/>
          <p:nvPr/>
        </p:nvSpPr>
        <p:spPr>
          <a:xfrm>
            <a:off x="1989653" y="5935504"/>
            <a:ext cx="11977568" cy="3032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50"/>
              <a:buFont typeface="Roboto"/>
              <a:buNone/>
            </a:pPr>
            <a:r>
              <a:rPr lang="en-US" sz="145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Completed.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5"/>
          <p:cNvSpPr/>
          <p:nvPr/>
        </p:nvSpPr>
        <p:spPr>
          <a:xfrm>
            <a:off x="1137702" y="7032427"/>
            <a:ext cx="663178" cy="22860"/>
          </a:xfrm>
          <a:prstGeom prst="roundRect">
            <a:avLst>
              <a:gd fmla="val 348179" name="adj"/>
            </a:avLst>
          </a:prstGeom>
          <a:solidFill>
            <a:srgbClr val="CCCC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5"/>
          <p:cNvSpPr/>
          <p:nvPr/>
        </p:nvSpPr>
        <p:spPr>
          <a:xfrm>
            <a:off x="734199" y="6830735"/>
            <a:ext cx="426363" cy="426363"/>
          </a:xfrm>
          <a:prstGeom prst="roundRect">
            <a:avLst>
              <a:gd fmla="val 18668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5"/>
          <p:cNvSpPr/>
          <p:nvPr/>
        </p:nvSpPr>
        <p:spPr>
          <a:xfrm>
            <a:off x="859691" y="6901696"/>
            <a:ext cx="175379" cy="2843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Poppins"/>
              <a:buNone/>
            </a:pPr>
            <a:r>
              <a:rPr lang="en-US" sz="2200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5"/>
          <p:cNvSpPr/>
          <p:nvPr/>
        </p:nvSpPr>
        <p:spPr>
          <a:xfrm>
            <a:off x="1989653" y="6807041"/>
            <a:ext cx="2368748" cy="296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Model Building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alibri"/>
              <a:buNone/>
            </a:pPr>
            <a:r>
              <a:t/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5"/>
          <p:cNvSpPr/>
          <p:nvPr/>
        </p:nvSpPr>
        <p:spPr>
          <a:xfrm>
            <a:off x="1989653" y="7216854"/>
            <a:ext cx="11977568" cy="3032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50"/>
              <a:buFont typeface="Roboto"/>
              <a:buNone/>
            </a:pPr>
            <a:r>
              <a:rPr lang="en-US" sz="145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Completed.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5"/>
          <p:cNvSpPr txBox="1"/>
          <p:nvPr/>
        </p:nvSpPr>
        <p:spPr>
          <a:xfrm>
            <a:off x="12782550" y="7816334"/>
            <a:ext cx="1847850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71" name="Google Shape;17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5"/>
          <p:cNvSpPr txBox="1"/>
          <p:nvPr/>
        </p:nvSpPr>
        <p:spPr>
          <a:xfrm>
            <a:off x="12782550" y="7784068"/>
            <a:ext cx="1847850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"/>
          <p:cNvSpPr/>
          <p:nvPr/>
        </p:nvSpPr>
        <p:spPr>
          <a:xfrm>
            <a:off x="663178" y="521137"/>
            <a:ext cx="5692616" cy="5920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75"/>
              </a:lnSpc>
              <a:spcBef>
                <a:spcPts val="0"/>
              </a:spcBef>
              <a:spcAft>
                <a:spcPts val="0"/>
              </a:spcAft>
              <a:buClr>
                <a:srgbClr val="CCCCFF"/>
              </a:buClr>
              <a:buSzPts val="3700"/>
              <a:buFont typeface="Prompt"/>
              <a:buNone/>
            </a:pPr>
            <a:r>
              <a:rPr lang="en-US" sz="3700">
                <a:solidFill>
                  <a:srgbClr val="CCCCFF"/>
                </a:solidFill>
                <a:latin typeface="Prompt"/>
                <a:ea typeface="Prompt"/>
                <a:cs typeface="Prompt"/>
                <a:sym typeface="Prompt"/>
              </a:rPr>
              <a:t>Project Goals &amp; Progress</a:t>
            </a:r>
            <a:endParaRPr sz="3700">
              <a:solidFill>
                <a:srgbClr val="CCCCFF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179" name="Google Shape;179;p6"/>
          <p:cNvSpPr/>
          <p:nvPr/>
        </p:nvSpPr>
        <p:spPr>
          <a:xfrm>
            <a:off x="935950" y="1492210"/>
            <a:ext cx="22860" cy="6217325"/>
          </a:xfrm>
          <a:prstGeom prst="roundRect">
            <a:avLst>
              <a:gd fmla="val 348179" name="adj"/>
            </a:avLst>
          </a:prstGeom>
          <a:solidFill>
            <a:srgbClr val="CCCC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6"/>
          <p:cNvSpPr/>
          <p:nvPr/>
        </p:nvSpPr>
        <p:spPr>
          <a:xfrm>
            <a:off x="1137702" y="1907024"/>
            <a:ext cx="663178" cy="22860"/>
          </a:xfrm>
          <a:prstGeom prst="roundRect">
            <a:avLst>
              <a:gd fmla="val 348179" name="adj"/>
            </a:avLst>
          </a:prstGeom>
          <a:solidFill>
            <a:srgbClr val="CCCC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6"/>
          <p:cNvSpPr/>
          <p:nvPr/>
        </p:nvSpPr>
        <p:spPr>
          <a:xfrm>
            <a:off x="734199" y="1705332"/>
            <a:ext cx="426363" cy="426363"/>
          </a:xfrm>
          <a:prstGeom prst="roundRect">
            <a:avLst>
              <a:gd fmla="val 18668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6"/>
          <p:cNvSpPr/>
          <p:nvPr/>
        </p:nvSpPr>
        <p:spPr>
          <a:xfrm>
            <a:off x="905768" y="1776293"/>
            <a:ext cx="83106" cy="2843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Poppins"/>
              <a:buNone/>
            </a:pPr>
            <a:r>
              <a:rPr lang="en-US" sz="2200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6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6"/>
          <p:cNvSpPr/>
          <p:nvPr/>
        </p:nvSpPr>
        <p:spPr>
          <a:xfrm>
            <a:off x="1989653" y="1681639"/>
            <a:ext cx="2368748" cy="296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50"/>
              <a:buFont typeface="Poppins"/>
              <a:buNone/>
            </a:pPr>
            <a:r>
              <a:rPr lang="en-US" sz="1850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Model Evaluation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6"/>
          <p:cNvSpPr/>
          <p:nvPr/>
        </p:nvSpPr>
        <p:spPr>
          <a:xfrm>
            <a:off x="1989653" y="2091452"/>
            <a:ext cx="11977568" cy="3032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50"/>
              <a:buFont typeface="Roboto"/>
              <a:buNone/>
            </a:pPr>
            <a:r>
              <a:rPr lang="en-US" sz="145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Completed.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6"/>
          <p:cNvSpPr/>
          <p:nvPr/>
        </p:nvSpPr>
        <p:spPr>
          <a:xfrm>
            <a:off x="1137702" y="3188375"/>
            <a:ext cx="663178" cy="22860"/>
          </a:xfrm>
          <a:prstGeom prst="roundRect">
            <a:avLst>
              <a:gd fmla="val 348179" name="adj"/>
            </a:avLst>
          </a:prstGeom>
          <a:solidFill>
            <a:srgbClr val="CCCC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6"/>
          <p:cNvSpPr/>
          <p:nvPr/>
        </p:nvSpPr>
        <p:spPr>
          <a:xfrm>
            <a:off x="734199" y="2986683"/>
            <a:ext cx="426363" cy="426363"/>
          </a:xfrm>
          <a:prstGeom prst="roundRect">
            <a:avLst>
              <a:gd fmla="val 18668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6"/>
          <p:cNvSpPr/>
          <p:nvPr/>
        </p:nvSpPr>
        <p:spPr>
          <a:xfrm>
            <a:off x="866001" y="3057644"/>
            <a:ext cx="162639" cy="2843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Poppins"/>
              <a:buNone/>
            </a:pPr>
            <a:r>
              <a:rPr lang="en-US" sz="2200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7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6"/>
          <p:cNvSpPr/>
          <p:nvPr/>
        </p:nvSpPr>
        <p:spPr>
          <a:xfrm>
            <a:off x="1989649" y="2963000"/>
            <a:ext cx="30807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50"/>
              <a:buFont typeface="Poppins"/>
              <a:buNone/>
            </a:pPr>
            <a:r>
              <a:rPr lang="en-US" sz="1850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Hyper parameter Tuning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6"/>
          <p:cNvSpPr/>
          <p:nvPr/>
        </p:nvSpPr>
        <p:spPr>
          <a:xfrm>
            <a:off x="1989653" y="3372803"/>
            <a:ext cx="11977568" cy="3032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50"/>
              <a:buFont typeface="Roboto"/>
              <a:buNone/>
            </a:pPr>
            <a:r>
              <a:rPr lang="en-US" sz="145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Completed.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6"/>
          <p:cNvSpPr/>
          <p:nvPr/>
        </p:nvSpPr>
        <p:spPr>
          <a:xfrm>
            <a:off x="1137702" y="4469725"/>
            <a:ext cx="663178" cy="22860"/>
          </a:xfrm>
          <a:prstGeom prst="roundRect">
            <a:avLst>
              <a:gd fmla="val 348179" name="adj"/>
            </a:avLst>
          </a:prstGeom>
          <a:solidFill>
            <a:srgbClr val="CCCC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6"/>
          <p:cNvSpPr/>
          <p:nvPr/>
        </p:nvSpPr>
        <p:spPr>
          <a:xfrm>
            <a:off x="734199" y="4268033"/>
            <a:ext cx="426363" cy="426363"/>
          </a:xfrm>
          <a:prstGeom prst="roundRect">
            <a:avLst>
              <a:gd fmla="val 18668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6"/>
          <p:cNvSpPr/>
          <p:nvPr/>
        </p:nvSpPr>
        <p:spPr>
          <a:xfrm>
            <a:off x="864215" y="4338995"/>
            <a:ext cx="166330" cy="2843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Poppins"/>
              <a:buNone/>
            </a:pPr>
            <a:r>
              <a:rPr lang="en-US" sz="2200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8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6"/>
          <p:cNvSpPr/>
          <p:nvPr/>
        </p:nvSpPr>
        <p:spPr>
          <a:xfrm>
            <a:off x="1989648" y="4244350"/>
            <a:ext cx="36657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50"/>
              <a:buFont typeface="Poppins"/>
              <a:buNone/>
            </a:pPr>
            <a:r>
              <a:rPr lang="en-US" sz="1850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Model Interpretation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6"/>
          <p:cNvSpPr/>
          <p:nvPr/>
        </p:nvSpPr>
        <p:spPr>
          <a:xfrm>
            <a:off x="1989653" y="4654153"/>
            <a:ext cx="11977568" cy="3032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50"/>
              <a:buFont typeface="Roboto"/>
              <a:buNone/>
            </a:pPr>
            <a:r>
              <a:rPr lang="en-US" sz="145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Completed.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6"/>
          <p:cNvSpPr/>
          <p:nvPr/>
        </p:nvSpPr>
        <p:spPr>
          <a:xfrm>
            <a:off x="1137702" y="5751076"/>
            <a:ext cx="663178" cy="22860"/>
          </a:xfrm>
          <a:prstGeom prst="roundRect">
            <a:avLst>
              <a:gd fmla="val 348179" name="adj"/>
            </a:avLst>
          </a:prstGeom>
          <a:solidFill>
            <a:srgbClr val="CCCC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6"/>
          <p:cNvSpPr/>
          <p:nvPr/>
        </p:nvSpPr>
        <p:spPr>
          <a:xfrm>
            <a:off x="734199" y="5549384"/>
            <a:ext cx="426363" cy="426363"/>
          </a:xfrm>
          <a:prstGeom prst="roundRect">
            <a:avLst>
              <a:gd fmla="val 18668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6"/>
          <p:cNvSpPr/>
          <p:nvPr/>
        </p:nvSpPr>
        <p:spPr>
          <a:xfrm>
            <a:off x="860167" y="5620345"/>
            <a:ext cx="174308" cy="2843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Poppins"/>
              <a:buNone/>
            </a:pPr>
            <a:r>
              <a:rPr lang="en-US" sz="2200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9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6"/>
          <p:cNvSpPr/>
          <p:nvPr/>
        </p:nvSpPr>
        <p:spPr>
          <a:xfrm>
            <a:off x="1989653" y="5525691"/>
            <a:ext cx="2368748" cy="296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alibri"/>
              <a:buNone/>
            </a:pPr>
            <a:r>
              <a:t/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6"/>
          <p:cNvSpPr/>
          <p:nvPr/>
        </p:nvSpPr>
        <p:spPr>
          <a:xfrm>
            <a:off x="1989653" y="5935504"/>
            <a:ext cx="11977568" cy="3032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50"/>
              <a:buFont typeface="Roboto"/>
              <a:buNone/>
            </a:pPr>
            <a:r>
              <a:rPr lang="en-US" sz="145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Completed.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6"/>
          <p:cNvSpPr/>
          <p:nvPr/>
        </p:nvSpPr>
        <p:spPr>
          <a:xfrm>
            <a:off x="1137702" y="7032427"/>
            <a:ext cx="663178" cy="22860"/>
          </a:xfrm>
          <a:prstGeom prst="roundRect">
            <a:avLst>
              <a:gd fmla="val 348179" name="adj"/>
            </a:avLst>
          </a:prstGeom>
          <a:solidFill>
            <a:srgbClr val="CCCC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6"/>
          <p:cNvSpPr/>
          <p:nvPr/>
        </p:nvSpPr>
        <p:spPr>
          <a:xfrm>
            <a:off x="734199" y="6830735"/>
            <a:ext cx="426363" cy="426363"/>
          </a:xfrm>
          <a:prstGeom prst="roundRect">
            <a:avLst>
              <a:gd fmla="val 18668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6"/>
          <p:cNvSpPr/>
          <p:nvPr/>
        </p:nvSpPr>
        <p:spPr>
          <a:xfrm>
            <a:off x="734249" y="6901800"/>
            <a:ext cx="4263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Poppins"/>
              <a:buNone/>
            </a:pPr>
            <a:r>
              <a:rPr lang="en-US" sz="2200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10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6"/>
          <p:cNvSpPr/>
          <p:nvPr/>
        </p:nvSpPr>
        <p:spPr>
          <a:xfrm>
            <a:off x="1989648" y="6807050"/>
            <a:ext cx="37179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Final Submission &amp; ppt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alibri"/>
              <a:buNone/>
            </a:pPr>
            <a:r>
              <a:t/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6"/>
          <p:cNvSpPr/>
          <p:nvPr/>
        </p:nvSpPr>
        <p:spPr>
          <a:xfrm>
            <a:off x="1989653" y="7308116"/>
            <a:ext cx="119775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50"/>
              <a:buFont typeface="Roboto"/>
              <a:buNone/>
            </a:pPr>
            <a:r>
              <a:rPr lang="en-US" sz="145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Completed.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6"/>
          <p:cNvSpPr txBox="1"/>
          <p:nvPr/>
        </p:nvSpPr>
        <p:spPr>
          <a:xfrm>
            <a:off x="12782550" y="7816334"/>
            <a:ext cx="1847850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06" name="Google Shape;20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6"/>
          <p:cNvSpPr txBox="1"/>
          <p:nvPr/>
        </p:nvSpPr>
        <p:spPr>
          <a:xfrm>
            <a:off x="12782550" y="7816334"/>
            <a:ext cx="1847850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/>
          <p:nvPr/>
        </p:nvSpPr>
        <p:spPr>
          <a:xfrm>
            <a:off x="7245072" y="2384106"/>
            <a:ext cx="6756677" cy="3219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027"/>
              </a:lnSpc>
              <a:spcBef>
                <a:spcPts val="0"/>
              </a:spcBef>
              <a:spcAft>
                <a:spcPts val="0"/>
              </a:spcAft>
              <a:buClr>
                <a:srgbClr val="CCCCFF"/>
              </a:buClr>
              <a:buSzPts val="7200"/>
              <a:buFont typeface="Prompt"/>
              <a:buNone/>
            </a:pPr>
            <a:r>
              <a:rPr lang="en-US" sz="7200">
                <a:solidFill>
                  <a:srgbClr val="CCCCFF"/>
                </a:solidFill>
                <a:latin typeface="Prompt"/>
                <a:ea typeface="Prompt"/>
                <a:cs typeface="Prompt"/>
                <a:sym typeface="Prompt"/>
              </a:rPr>
              <a:t>Exploratory </a:t>
            </a:r>
            <a:endParaRPr sz="8000">
              <a:solidFill>
                <a:srgbClr val="CCCCFF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0" lvl="0" marL="0" marR="0" rtl="0" algn="l">
              <a:lnSpc>
                <a:spcPct val="756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libri"/>
              <a:buNone/>
            </a:pPr>
            <a:r>
              <a:t/>
            </a:r>
            <a:endParaRPr sz="8000">
              <a:solidFill>
                <a:srgbClr val="CCCCFF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0" lvl="0" marL="0" marR="0" rtl="0" algn="l">
              <a:lnSpc>
                <a:spcPct val="756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libri"/>
              <a:buNone/>
            </a:pPr>
            <a:r>
              <a:t/>
            </a:r>
            <a:endParaRPr sz="8000">
              <a:solidFill>
                <a:srgbClr val="CCCCFF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0" lvl="0" marL="0" marR="0" rtl="0" algn="l">
              <a:lnSpc>
                <a:spcPct val="84027"/>
              </a:lnSpc>
              <a:spcBef>
                <a:spcPts val="0"/>
              </a:spcBef>
              <a:spcAft>
                <a:spcPts val="0"/>
              </a:spcAft>
              <a:buClr>
                <a:srgbClr val="CCCCFF"/>
              </a:buClr>
              <a:buSzPts val="7200"/>
              <a:buFont typeface="Prompt"/>
              <a:buNone/>
            </a:pPr>
            <a:r>
              <a:rPr lang="en-US" sz="7200">
                <a:solidFill>
                  <a:srgbClr val="CCCCFF"/>
                </a:solidFill>
                <a:latin typeface="Prompt"/>
                <a:ea typeface="Prompt"/>
                <a:cs typeface="Prompt"/>
                <a:sym typeface="Prompt"/>
              </a:rPr>
              <a:t>Data Analysis</a:t>
            </a:r>
            <a:endParaRPr sz="7200">
              <a:solidFill>
                <a:srgbClr val="CCCCFF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214" name="Google Shape;214;p7"/>
          <p:cNvSpPr/>
          <p:nvPr/>
        </p:nvSpPr>
        <p:spPr>
          <a:xfrm>
            <a:off x="1264087" y="2467450"/>
            <a:ext cx="30861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7"/>
          <p:cNvSpPr txBox="1"/>
          <p:nvPr/>
        </p:nvSpPr>
        <p:spPr>
          <a:xfrm>
            <a:off x="12782550" y="7816334"/>
            <a:ext cx="1847850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16" name="Google Shape;21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781" y="1631156"/>
            <a:ext cx="4967287" cy="4967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2" name="Google Shape;22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294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3" name="Google Shape;22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1125" y="229433"/>
            <a:ext cx="2348032" cy="1835468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8"/>
          <p:cNvSpPr/>
          <p:nvPr/>
        </p:nvSpPr>
        <p:spPr>
          <a:xfrm>
            <a:off x="1321348" y="2655950"/>
            <a:ext cx="93003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3600"/>
              <a:buFont typeface="Prompt"/>
              <a:buNone/>
            </a:pPr>
            <a:r>
              <a:rPr lang="en-US" sz="3600">
                <a:solidFill>
                  <a:srgbClr val="C6BFEE"/>
                </a:solidFill>
                <a:latin typeface="Prompt"/>
                <a:ea typeface="Prompt"/>
                <a:cs typeface="Prompt"/>
                <a:sym typeface="Prompt"/>
              </a:rPr>
              <a:t>Data Overview and Initial Processing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8"/>
          <p:cNvSpPr/>
          <p:nvPr/>
        </p:nvSpPr>
        <p:spPr>
          <a:xfrm>
            <a:off x="1321356" y="5656183"/>
            <a:ext cx="11987689" cy="22860"/>
          </a:xfrm>
          <a:prstGeom prst="roundRect">
            <a:avLst>
              <a:gd fmla="val 337226" name="adj"/>
            </a:avLst>
          </a:prstGeom>
          <a:solidFill>
            <a:srgbClr val="6D45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8"/>
          <p:cNvSpPr/>
          <p:nvPr/>
        </p:nvSpPr>
        <p:spPr>
          <a:xfrm>
            <a:off x="4260890" y="5013841"/>
            <a:ext cx="22860" cy="642342"/>
          </a:xfrm>
          <a:prstGeom prst="roundRect">
            <a:avLst>
              <a:gd fmla="val 337226" name="adj"/>
            </a:avLst>
          </a:prstGeom>
          <a:solidFill>
            <a:srgbClr val="6D45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8"/>
          <p:cNvSpPr/>
          <p:nvPr/>
        </p:nvSpPr>
        <p:spPr>
          <a:xfrm>
            <a:off x="4065865" y="5449729"/>
            <a:ext cx="412909" cy="412909"/>
          </a:xfrm>
          <a:prstGeom prst="roundRect">
            <a:avLst>
              <a:gd fmla="val 18670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8"/>
          <p:cNvSpPr/>
          <p:nvPr/>
        </p:nvSpPr>
        <p:spPr>
          <a:xfrm>
            <a:off x="4226481" y="5533787"/>
            <a:ext cx="91559" cy="2446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Prompt"/>
              <a:buNone/>
            </a:pPr>
            <a:r>
              <a:rPr lang="en-US" sz="1900">
                <a:solidFill>
                  <a:srgbClr val="DAD8E9"/>
                </a:solidFill>
                <a:latin typeface="Prompt"/>
                <a:ea typeface="Prompt"/>
                <a:cs typeface="Prompt"/>
                <a:sym typeface="Prompt"/>
              </a:rPr>
              <a:t>1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8"/>
          <p:cNvSpPr/>
          <p:nvPr/>
        </p:nvSpPr>
        <p:spPr>
          <a:xfrm>
            <a:off x="3252601" y="3665845"/>
            <a:ext cx="2039400" cy="2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00"/>
              <a:buFont typeface="Prompt"/>
              <a:buNone/>
            </a:pPr>
            <a:r>
              <a:rPr b="1" lang="en-US" sz="1600">
                <a:solidFill>
                  <a:srgbClr val="DAD8E9"/>
                </a:solidFill>
                <a:latin typeface="Prompt"/>
                <a:ea typeface="Prompt"/>
                <a:cs typeface="Prompt"/>
                <a:sym typeface="Prompt"/>
              </a:rPr>
              <a:t>Memory &amp; Libraries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1137424" y="4095929"/>
            <a:ext cx="6105981" cy="587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rPr>
              <a:t>Key libraries such as Pandas, NumPy, Seaborn, Matplotlib, Scikit-learn  ,model selection, evaluation metrics  and reporting libraries  were imported to ensure efficient memory usage and data manipulation.</a:t>
            </a:r>
            <a:endParaRPr b="1" sz="1400">
              <a:solidFill>
                <a:schemeClr val="lt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231" name="Google Shape;231;p8"/>
          <p:cNvSpPr/>
          <p:nvPr/>
        </p:nvSpPr>
        <p:spPr>
          <a:xfrm>
            <a:off x="7303651" y="5656183"/>
            <a:ext cx="22860" cy="642342"/>
          </a:xfrm>
          <a:prstGeom prst="roundRect">
            <a:avLst>
              <a:gd fmla="val 337226" name="adj"/>
            </a:avLst>
          </a:prstGeom>
          <a:solidFill>
            <a:srgbClr val="6D45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8"/>
          <p:cNvSpPr/>
          <p:nvPr/>
        </p:nvSpPr>
        <p:spPr>
          <a:xfrm>
            <a:off x="7108627" y="5449729"/>
            <a:ext cx="412909" cy="412909"/>
          </a:xfrm>
          <a:prstGeom prst="roundRect">
            <a:avLst>
              <a:gd fmla="val 18670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8"/>
          <p:cNvSpPr/>
          <p:nvPr/>
        </p:nvSpPr>
        <p:spPr>
          <a:xfrm>
            <a:off x="7243405" y="5533787"/>
            <a:ext cx="143232" cy="2446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Prompt"/>
              <a:buNone/>
            </a:pPr>
            <a:r>
              <a:rPr lang="en-US" sz="1900">
                <a:solidFill>
                  <a:srgbClr val="DAD8E9"/>
                </a:solidFill>
                <a:latin typeface="Prompt"/>
                <a:ea typeface="Prompt"/>
                <a:cs typeface="Prompt"/>
                <a:sym typeface="Prompt"/>
              </a:rPr>
              <a:t>2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8"/>
          <p:cNvSpPr/>
          <p:nvPr/>
        </p:nvSpPr>
        <p:spPr>
          <a:xfrm>
            <a:off x="6295430" y="6482120"/>
            <a:ext cx="2039303" cy="2549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00"/>
              <a:buFont typeface="Prompt"/>
              <a:buNone/>
            </a:pPr>
            <a:r>
              <a:rPr b="1" lang="en-US" sz="1600">
                <a:solidFill>
                  <a:srgbClr val="DAD8E9"/>
                </a:solidFill>
                <a:latin typeface="Prompt"/>
                <a:ea typeface="Prompt"/>
                <a:cs typeface="Prompt"/>
                <a:sym typeface="Prompt"/>
              </a:rPr>
              <a:t>Data Inspection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8"/>
          <p:cNvSpPr/>
          <p:nvPr/>
        </p:nvSpPr>
        <p:spPr>
          <a:xfrm>
            <a:off x="4547592" y="6847046"/>
            <a:ext cx="5535097" cy="8811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</a:pPr>
            <a:r>
              <a:rPr b="1" lang="en-US" sz="1400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rPr>
              <a:t>Data structure and initial rows were reviewed, and data types were checked. Categorical variables were converted to appropriate types for optimized performance.</a:t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8"/>
          <p:cNvSpPr/>
          <p:nvPr/>
        </p:nvSpPr>
        <p:spPr>
          <a:xfrm>
            <a:off x="10346531" y="5013841"/>
            <a:ext cx="22860" cy="642342"/>
          </a:xfrm>
          <a:prstGeom prst="roundRect">
            <a:avLst>
              <a:gd fmla="val 337226" name="adj"/>
            </a:avLst>
          </a:prstGeom>
          <a:solidFill>
            <a:srgbClr val="6D45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8"/>
          <p:cNvSpPr/>
          <p:nvPr/>
        </p:nvSpPr>
        <p:spPr>
          <a:xfrm>
            <a:off x="10151507" y="5449729"/>
            <a:ext cx="412909" cy="412909"/>
          </a:xfrm>
          <a:prstGeom prst="roundRect">
            <a:avLst>
              <a:gd fmla="val 18670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8"/>
          <p:cNvSpPr/>
          <p:nvPr/>
        </p:nvSpPr>
        <p:spPr>
          <a:xfrm>
            <a:off x="10287000" y="5533787"/>
            <a:ext cx="141923" cy="2446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Prompt"/>
              <a:buNone/>
            </a:pPr>
            <a:r>
              <a:rPr lang="en-US" sz="1900">
                <a:solidFill>
                  <a:srgbClr val="DAD8E9"/>
                </a:solidFill>
                <a:latin typeface="Prompt"/>
                <a:ea typeface="Prompt"/>
                <a:cs typeface="Prompt"/>
                <a:sym typeface="Prompt"/>
              </a:rPr>
              <a:t>3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8"/>
          <p:cNvSpPr/>
          <p:nvPr/>
        </p:nvSpPr>
        <p:spPr>
          <a:xfrm>
            <a:off x="9409270" y="3665894"/>
            <a:ext cx="2039400" cy="2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00"/>
              <a:buFont typeface="Prompt"/>
              <a:buNone/>
            </a:pPr>
            <a:r>
              <a:rPr b="1" lang="en-US" sz="1600">
                <a:solidFill>
                  <a:srgbClr val="DAD8E9"/>
                </a:solidFill>
                <a:latin typeface="Prompt"/>
                <a:ea typeface="Prompt"/>
                <a:cs typeface="Prompt"/>
                <a:sym typeface="Prompt"/>
              </a:rPr>
              <a:t>Dataset Structure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8"/>
          <p:cNvSpPr/>
          <p:nvPr/>
        </p:nvSpPr>
        <p:spPr>
          <a:xfrm>
            <a:off x="7753792" y="4026786"/>
            <a:ext cx="5555400" cy="8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</a:pPr>
            <a:r>
              <a:rPr b="1" lang="en-US" sz="1400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rPr>
              <a:t>The dataset contained no missing values. There were high cardinality features like job, marital status, and education categories, requiring appropriate handling during analysis.</a:t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8"/>
          <p:cNvSpPr txBox="1"/>
          <p:nvPr/>
        </p:nvSpPr>
        <p:spPr>
          <a:xfrm>
            <a:off x="12782550" y="7816334"/>
            <a:ext cx="1847850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47" name="Google Shape;24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8" name="Google Shape;24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03556" y="1631156"/>
            <a:ext cx="4967287" cy="4967288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9"/>
          <p:cNvSpPr/>
          <p:nvPr/>
        </p:nvSpPr>
        <p:spPr>
          <a:xfrm>
            <a:off x="726758" y="737354"/>
            <a:ext cx="5054322" cy="576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3600"/>
              <a:buFont typeface="Prompt"/>
              <a:buNone/>
            </a:pPr>
            <a:r>
              <a:rPr lang="en-US" sz="3600">
                <a:solidFill>
                  <a:srgbClr val="C6BFEE"/>
                </a:solidFill>
                <a:latin typeface="Prompt"/>
                <a:ea typeface="Prompt"/>
                <a:cs typeface="Prompt"/>
                <a:sym typeface="Prompt"/>
              </a:rPr>
              <a:t>Key Statistical Insights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9"/>
          <p:cNvSpPr/>
          <p:nvPr/>
        </p:nvSpPr>
        <p:spPr>
          <a:xfrm>
            <a:off x="726758" y="1859280"/>
            <a:ext cx="467201" cy="467201"/>
          </a:xfrm>
          <a:prstGeom prst="roundRect">
            <a:avLst>
              <a:gd fmla="val 18668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9"/>
          <p:cNvSpPr/>
          <p:nvPr/>
        </p:nvSpPr>
        <p:spPr>
          <a:xfrm>
            <a:off x="908566" y="1954411"/>
            <a:ext cx="103584" cy="276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150"/>
              <a:buFont typeface="Prompt"/>
              <a:buNone/>
            </a:pPr>
            <a:r>
              <a:rPr lang="en-US" sz="2150">
                <a:solidFill>
                  <a:srgbClr val="DAD8E9"/>
                </a:solidFill>
                <a:latin typeface="Prompt"/>
                <a:ea typeface="Prompt"/>
                <a:cs typeface="Prompt"/>
                <a:sym typeface="Prompt"/>
              </a:rPr>
              <a:t>1</a:t>
            </a:r>
            <a:endParaRPr sz="2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9"/>
          <p:cNvSpPr/>
          <p:nvPr/>
        </p:nvSpPr>
        <p:spPr>
          <a:xfrm>
            <a:off x="1401604" y="1859280"/>
            <a:ext cx="2307312" cy="288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Prompt"/>
              <a:buNone/>
            </a:pPr>
            <a:r>
              <a:rPr lang="en-US" sz="1800">
                <a:solidFill>
                  <a:srgbClr val="DAD8E9"/>
                </a:solidFill>
                <a:latin typeface="Prompt"/>
                <a:ea typeface="Prompt"/>
                <a:cs typeface="Prompt"/>
                <a:sym typeface="Prompt"/>
              </a:rPr>
              <a:t>Age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9"/>
          <p:cNvSpPr/>
          <p:nvPr/>
        </p:nvSpPr>
        <p:spPr>
          <a:xfrm>
            <a:off x="1401604" y="2272189"/>
            <a:ext cx="7015639" cy="664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00"/>
              <a:buFont typeface="Mukta"/>
              <a:buNone/>
            </a:pPr>
            <a:r>
              <a:rPr b="1" lang="en-US" sz="1600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The mean age of customers is 40.02 years, with a median of 38 years. The age range spanned from 18 to 95 years.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9"/>
          <p:cNvSpPr/>
          <p:nvPr/>
        </p:nvSpPr>
        <p:spPr>
          <a:xfrm>
            <a:off x="726758" y="3377803"/>
            <a:ext cx="467201" cy="467201"/>
          </a:xfrm>
          <a:prstGeom prst="roundRect">
            <a:avLst>
              <a:gd fmla="val 18668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9"/>
          <p:cNvSpPr/>
          <p:nvPr/>
        </p:nvSpPr>
        <p:spPr>
          <a:xfrm>
            <a:off x="879277" y="3472934"/>
            <a:ext cx="162044" cy="276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150"/>
              <a:buFont typeface="Prompt"/>
              <a:buNone/>
            </a:pPr>
            <a:r>
              <a:rPr lang="en-US" sz="2150">
                <a:solidFill>
                  <a:srgbClr val="DAD8E9"/>
                </a:solidFill>
                <a:latin typeface="Prompt"/>
                <a:ea typeface="Prompt"/>
                <a:cs typeface="Prompt"/>
                <a:sym typeface="Prompt"/>
              </a:rPr>
              <a:t>2</a:t>
            </a:r>
            <a:endParaRPr sz="2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9"/>
          <p:cNvSpPr/>
          <p:nvPr/>
        </p:nvSpPr>
        <p:spPr>
          <a:xfrm>
            <a:off x="1401604" y="3377803"/>
            <a:ext cx="2307312" cy="288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Prompt"/>
              <a:buNone/>
            </a:pPr>
            <a:r>
              <a:rPr lang="en-US" sz="1800">
                <a:solidFill>
                  <a:srgbClr val="DAD8E9"/>
                </a:solidFill>
                <a:latin typeface="Prompt"/>
                <a:ea typeface="Prompt"/>
                <a:cs typeface="Prompt"/>
                <a:sym typeface="Prompt"/>
              </a:rPr>
              <a:t>Duration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9"/>
          <p:cNvSpPr/>
          <p:nvPr/>
        </p:nvSpPr>
        <p:spPr>
          <a:xfrm>
            <a:off x="1401604" y="3790712"/>
            <a:ext cx="7015639" cy="664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00"/>
              <a:buFont typeface="Mukta"/>
              <a:buNone/>
            </a:pPr>
            <a:r>
              <a:rPr b="1" lang="en-US" sz="1600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The duration of the last contact was highly skewed, requiring a log transformation to normalize the distribution.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9"/>
          <p:cNvSpPr/>
          <p:nvPr/>
        </p:nvSpPr>
        <p:spPr>
          <a:xfrm>
            <a:off x="726758" y="4896326"/>
            <a:ext cx="467201" cy="467201"/>
          </a:xfrm>
          <a:prstGeom prst="roundRect">
            <a:avLst>
              <a:gd fmla="val 18668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9"/>
          <p:cNvSpPr/>
          <p:nvPr/>
        </p:nvSpPr>
        <p:spPr>
          <a:xfrm>
            <a:off x="879991" y="4991457"/>
            <a:ext cx="160615" cy="276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150"/>
              <a:buFont typeface="Prompt"/>
              <a:buNone/>
            </a:pPr>
            <a:r>
              <a:rPr lang="en-US" sz="2150">
                <a:solidFill>
                  <a:srgbClr val="DAD8E9"/>
                </a:solidFill>
                <a:latin typeface="Prompt"/>
                <a:ea typeface="Prompt"/>
                <a:cs typeface="Prompt"/>
                <a:sym typeface="Prompt"/>
              </a:rPr>
              <a:t>3</a:t>
            </a:r>
            <a:endParaRPr sz="2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9"/>
          <p:cNvSpPr/>
          <p:nvPr/>
        </p:nvSpPr>
        <p:spPr>
          <a:xfrm>
            <a:off x="1401604" y="4896326"/>
            <a:ext cx="2307312" cy="288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Prompt"/>
              <a:buNone/>
            </a:pPr>
            <a:r>
              <a:rPr lang="en-US" sz="1800">
                <a:solidFill>
                  <a:srgbClr val="DAD8E9"/>
                </a:solidFill>
                <a:latin typeface="Prompt"/>
                <a:ea typeface="Prompt"/>
                <a:cs typeface="Prompt"/>
                <a:sym typeface="Prompt"/>
              </a:rPr>
              <a:t>Outliers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9"/>
          <p:cNvSpPr/>
          <p:nvPr/>
        </p:nvSpPr>
        <p:spPr>
          <a:xfrm>
            <a:off x="1401604" y="5309235"/>
            <a:ext cx="7015639" cy="664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00"/>
              <a:buFont typeface="Mukta"/>
              <a:buNone/>
            </a:pPr>
            <a:r>
              <a:rPr b="1" lang="en-US" sz="1600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Outliers were detected in features like campaign and pdays, and they were handled through capping and imputing techniques to mitigate their impact on analysis.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9"/>
          <p:cNvSpPr/>
          <p:nvPr/>
        </p:nvSpPr>
        <p:spPr>
          <a:xfrm>
            <a:off x="726758" y="6414849"/>
            <a:ext cx="467201" cy="467201"/>
          </a:xfrm>
          <a:prstGeom prst="roundRect">
            <a:avLst>
              <a:gd fmla="val 18668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9"/>
          <p:cNvSpPr/>
          <p:nvPr/>
        </p:nvSpPr>
        <p:spPr>
          <a:xfrm>
            <a:off x="876062" y="6509980"/>
            <a:ext cx="168593" cy="276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150"/>
              <a:buFont typeface="Prompt"/>
              <a:buNone/>
            </a:pPr>
            <a:r>
              <a:rPr lang="en-US" sz="2150">
                <a:solidFill>
                  <a:srgbClr val="DAD8E9"/>
                </a:solidFill>
                <a:latin typeface="Prompt"/>
                <a:ea typeface="Prompt"/>
                <a:cs typeface="Prompt"/>
                <a:sym typeface="Prompt"/>
              </a:rPr>
              <a:t>4</a:t>
            </a:r>
            <a:endParaRPr sz="2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9"/>
          <p:cNvSpPr/>
          <p:nvPr/>
        </p:nvSpPr>
        <p:spPr>
          <a:xfrm>
            <a:off x="1401604" y="6414849"/>
            <a:ext cx="3859292" cy="288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Prompt"/>
              <a:buNone/>
            </a:pPr>
            <a:r>
              <a:rPr lang="en-US" sz="1800">
                <a:solidFill>
                  <a:srgbClr val="DAD8E9"/>
                </a:solidFill>
                <a:latin typeface="Prompt"/>
                <a:ea typeface="Prompt"/>
                <a:cs typeface="Prompt"/>
                <a:sym typeface="Prompt"/>
              </a:rPr>
              <a:t>Key Numeric Feature Distributions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9"/>
          <p:cNvSpPr/>
          <p:nvPr/>
        </p:nvSpPr>
        <p:spPr>
          <a:xfrm>
            <a:off x="1401604" y="6827758"/>
            <a:ext cx="7015639" cy="664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00"/>
              <a:buFont typeface="Mukta"/>
              <a:buNone/>
            </a:pPr>
            <a:r>
              <a:rPr b="1" lang="en-US" sz="1600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Most customers contacted were between the ages of 30-40, and the average duration of the last contact significantly impacted conversion rates.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9"/>
          <p:cNvSpPr txBox="1"/>
          <p:nvPr/>
        </p:nvSpPr>
        <p:spPr>
          <a:xfrm>
            <a:off x="12782550" y="7816334"/>
            <a:ext cx="18478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2024-09-05T03:16:44Z</dcterms:created>
  <dc:creator>PptxGenJS</dc:creator>
</cp:coreProperties>
</file>